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g" ContentType="video/unknown"/>
  <Default Extension="mp4" ContentType="video/unknown"/>
  <Default Extension="emf" ContentType="image/x-emf"/>
  <Default Extension="rels" ContentType="application/vnd.openxmlformats-package.relationships+xml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351" r:id="rId2"/>
    <p:sldId id="2025" r:id="rId3"/>
    <p:sldId id="1974" r:id="rId4"/>
    <p:sldId id="2459" r:id="rId5"/>
    <p:sldId id="2457" r:id="rId6"/>
    <p:sldId id="2458" r:id="rId7"/>
    <p:sldId id="2126" r:id="rId8"/>
    <p:sldId id="2282" r:id="rId9"/>
    <p:sldId id="2424" r:id="rId10"/>
    <p:sldId id="2354" r:id="rId11"/>
    <p:sldId id="2356" r:id="rId12"/>
    <p:sldId id="2368" r:id="rId13"/>
    <p:sldId id="1955" r:id="rId14"/>
    <p:sldId id="2370" r:id="rId15"/>
    <p:sldId id="2360" r:id="rId16"/>
    <p:sldId id="2361" r:id="rId17"/>
    <p:sldId id="2363" r:id="rId18"/>
    <p:sldId id="2364" r:id="rId19"/>
    <p:sldId id="2365" r:id="rId20"/>
    <p:sldId id="1912" r:id="rId21"/>
    <p:sldId id="1928" r:id="rId22"/>
    <p:sldId id="1929" r:id="rId23"/>
    <p:sldId id="1933" r:id="rId24"/>
    <p:sldId id="2165" r:id="rId25"/>
    <p:sldId id="2350" r:id="rId26"/>
    <p:sldId id="2417" r:id="rId27"/>
    <p:sldId id="1766" r:id="rId28"/>
    <p:sldId id="1767" r:id="rId29"/>
    <p:sldId id="2416" r:id="rId30"/>
    <p:sldId id="2418" r:id="rId31"/>
    <p:sldId id="2421" r:id="rId32"/>
    <p:sldId id="2426" r:id="rId33"/>
    <p:sldId id="2428" r:id="rId34"/>
    <p:sldId id="2434" r:id="rId35"/>
    <p:sldId id="2436" r:id="rId36"/>
    <p:sldId id="2442" r:id="rId37"/>
    <p:sldId id="2450" r:id="rId38"/>
    <p:sldId id="2451" r:id="rId39"/>
    <p:sldId id="2452" r:id="rId40"/>
    <p:sldId id="2263" r:id="rId41"/>
    <p:sldId id="2456" r:id="rId42"/>
    <p:sldId id="1822" r:id="rId43"/>
    <p:sldId id="1793" r:id="rId44"/>
    <p:sldId id="2275" r:id="rId45"/>
    <p:sldId id="2277" r:id="rId46"/>
    <p:sldId id="2423" r:id="rId47"/>
    <p:sldId id="1423" r:id="rId48"/>
    <p:sldId id="1424" r:id="rId49"/>
    <p:sldId id="1425" r:id="rId50"/>
    <p:sldId id="2278" r:id="rId51"/>
    <p:sldId id="2279" r:id="rId52"/>
    <p:sldId id="2422" r:id="rId53"/>
    <p:sldId id="2454" r:id="rId54"/>
    <p:sldId id="2293" r:id="rId55"/>
    <p:sldId id="1415" r:id="rId56"/>
    <p:sldId id="2259" r:id="rId57"/>
    <p:sldId id="2078" r:id="rId58"/>
    <p:sldId id="2460" r:id="rId59"/>
    <p:sldId id="2453" r:id="rId60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A6"/>
    <a:srgbClr val="FFEB72"/>
    <a:srgbClr val="931721"/>
    <a:srgbClr val="AB1217"/>
    <a:srgbClr val="AB0E21"/>
    <a:srgbClr val="E54826"/>
    <a:srgbClr val="688034"/>
    <a:srgbClr val="468E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379" autoAdjust="0"/>
  </p:normalViewPr>
  <p:slideViewPr>
    <p:cSldViewPr snapToObjects="1">
      <p:cViewPr>
        <p:scale>
          <a:sx n="100" d="100"/>
          <a:sy n="100" d="100"/>
        </p:scale>
        <p:origin x="-1104" y="-5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notesMaster" Target="notesMasters/notesMaster1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55E4DEB5-6BDD-924F-B960-32E9247AAEF2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BF626CCE-C1ED-BA40-A603-6C8BE98879B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61395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 pitchFamily="-108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7484725F-1573-E44D-922A-98E9EC4E6232}" type="slidenum">
              <a:rPr lang="it-IT" sz="1200">
                <a:latin typeface="Calibri" charset="0"/>
              </a:rPr>
              <a:pPr eaLnBrk="1" hangingPunct="1"/>
              <a:t>11</a:t>
            </a:fld>
            <a:endParaRPr lang="it-IT" sz="1200">
              <a:latin typeface="Calibri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1813"/>
            <a:ext cx="5029200" cy="4116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GB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826A2AE-8144-5246-B96A-625032715E93}" type="slidenum">
              <a:rPr lang="it-IT" sz="1200">
                <a:latin typeface="Calibri" charset="0"/>
              </a:rPr>
              <a:pPr eaLnBrk="1" hangingPunct="1"/>
              <a:t>22</a:t>
            </a:fld>
            <a:endParaRPr lang="it-IT" sz="1200">
              <a:latin typeface="Calibri" charset="0"/>
            </a:endParaRPr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2C25BAD-2A64-D149-B29A-6964C83E8749}" type="slidenum">
              <a:rPr lang="it-IT" sz="1200">
                <a:latin typeface="Calibri" charset="0"/>
              </a:rPr>
              <a:pPr eaLnBrk="1" hangingPunct="1"/>
              <a:t>23</a:t>
            </a:fld>
            <a:endParaRPr lang="it-IT" sz="1200">
              <a:latin typeface="Calibri" charset="0"/>
            </a:endParaRPr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3636C9C-1978-EE4E-A1FA-CCD97190B15A}" type="slidenum">
              <a:rPr lang="it-IT" sz="1200">
                <a:latin typeface="Calibri" charset="0"/>
              </a:rPr>
              <a:pPr eaLnBrk="1" hangingPunct="1"/>
              <a:t>59</a:t>
            </a:fld>
            <a:endParaRPr lang="it-IT" sz="1200">
              <a:latin typeface="Calibri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77520F7-641E-0F42-8366-30D6BAE35A21}" type="slidenum">
              <a:rPr lang="it-IT" sz="1200">
                <a:latin typeface="Calibri" charset="0"/>
              </a:rPr>
              <a:pPr eaLnBrk="1" hangingPunct="1"/>
              <a:t>13</a:t>
            </a:fld>
            <a:endParaRPr lang="it-IT" sz="1200">
              <a:latin typeface="Calibri" charset="0"/>
            </a:endParaRPr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DB4E71A9-5A08-8545-9ACA-D8C3E370DD65}" type="slidenum">
              <a:rPr lang="it-IT" sz="1200">
                <a:latin typeface="Calibri" charset="0"/>
              </a:rPr>
              <a:pPr eaLnBrk="1" hangingPunct="1"/>
              <a:t>14</a:t>
            </a:fld>
            <a:endParaRPr lang="it-IT" sz="1200">
              <a:latin typeface="Calibri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B157BE89-5143-C94D-83AC-CD81074B3777}" type="slidenum">
              <a:rPr lang="it-IT" sz="1200">
                <a:latin typeface="Calibri" charset="0"/>
              </a:rPr>
              <a:pPr eaLnBrk="1" hangingPunct="1"/>
              <a:t>15</a:t>
            </a:fld>
            <a:endParaRPr lang="it-IT" sz="1200">
              <a:latin typeface="Calibri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0DC6D683-0189-7043-809A-8FAFB1A854D6}" type="slidenum">
              <a:rPr lang="it-IT" sz="1200">
                <a:latin typeface="Calibri" charset="0"/>
              </a:rPr>
              <a:pPr eaLnBrk="1" hangingPunct="1"/>
              <a:t>16</a:t>
            </a:fld>
            <a:endParaRPr lang="it-IT" sz="1200">
              <a:latin typeface="Calibri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3D36493A-E017-004B-9EBA-5ACE202DDB48}" type="slidenum">
              <a:rPr lang="it-IT" sz="1200">
                <a:latin typeface="Calibri" charset="0"/>
              </a:rPr>
              <a:pPr eaLnBrk="1" hangingPunct="1"/>
              <a:t>18</a:t>
            </a:fld>
            <a:endParaRPr lang="it-IT" sz="1200">
              <a:latin typeface="Calibri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FA64D43D-81BC-EB4E-996F-D99CE5ED87BC}" type="slidenum">
              <a:rPr lang="it-IT" sz="1200">
                <a:latin typeface="Calibri" charset="0"/>
              </a:rPr>
              <a:pPr eaLnBrk="1" hangingPunct="1"/>
              <a:t>19</a:t>
            </a:fld>
            <a:endParaRPr lang="it-IT" sz="1200">
              <a:latin typeface="Calibri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E6253B5-083F-9A4E-90F9-0AF84C5A2F69}" type="slidenum">
              <a:rPr lang="it-IT" sz="1200">
                <a:latin typeface="Calibri" charset="0"/>
              </a:rPr>
              <a:pPr eaLnBrk="1" hangingPunct="1"/>
              <a:t>20</a:t>
            </a:fld>
            <a:endParaRPr lang="it-IT" sz="1200">
              <a:latin typeface="Calibri" charset="0"/>
            </a:endParaRPr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94ED70D-B41B-C044-9E5B-249AD77E9BF6}" type="slidenum">
              <a:rPr lang="it-IT" sz="1200">
                <a:latin typeface="Calibri" charset="0"/>
              </a:rPr>
              <a:pPr eaLnBrk="1" hangingPunct="1"/>
              <a:t>21</a:t>
            </a:fld>
            <a:endParaRPr lang="it-IT" sz="1200">
              <a:latin typeface="Calibri" charset="0"/>
            </a:endParaRPr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2058B-7B38-E94A-86B5-02EFC8518AAE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4F2D4-2FC4-AD43-A885-C168E9677D0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0389011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198EF-A4D0-144D-96FA-D1E068615EC6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EF833-5182-0444-93C9-23C39E80F4B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6765521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0B2D3-13CA-604B-BB4B-02A05714A91E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68E49-97F5-3D42-93DF-481F937C85EA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4342126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5" y="1052736"/>
            <a:ext cx="8928992" cy="5081364"/>
          </a:xfrm>
        </p:spPr>
        <p:txBody>
          <a:bodyPr/>
          <a:lstStyle>
            <a:lvl1pPr>
              <a:spcBef>
                <a:spcPts val="12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t-IT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" y="6515100"/>
            <a:ext cx="7113180" cy="342900"/>
          </a:xfrm>
        </p:spPr>
        <p:txBody>
          <a:bodyPr/>
          <a:lstStyle/>
          <a:p>
            <a:r>
              <a:rPr lang="it-IT" smtClean="0">
                <a:solidFill>
                  <a:srgbClr val="FFFFFF"/>
                </a:solidFill>
              </a:rPr>
              <a:t>Davide Scrocca: Giacimenti di Idrocarburi e Sismicità Stimolata  (INGV - 8 maggio 2013)</a:t>
            </a:r>
            <a:endParaRPr lang="it-IT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46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7D458-F4C2-D348-BC8A-08CCC7878923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846B4-6803-7249-8EE7-89FFC4A4948B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7019319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7D0E1-4E98-E249-A6A9-3E2FC6E7C051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FC49F-A291-8F41-A64F-DB2346A8305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5536958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D23A5-3E1D-044C-B1B5-A768A57FB0E2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FBE18-3257-6D46-A7B9-91D525AD855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7759096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27F4C-1426-014E-B1A6-C762CD012E36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A0426-ECF8-4A4D-A17D-40645A5E5B9E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0434344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386D6-B8FA-B248-B8B0-72DA5821FC3E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8E7B4-2803-7F4F-A116-DEC07C6AA6C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7669798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F9778-6F98-EA4B-87A8-AE4B242E27D8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07977-F35A-2845-A270-7D78CEA707BE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0814921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13CCB-5262-1E41-B632-1D0AEFA78E41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6757C-F55D-D944-9D59-62FF8A989A8A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970011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7A6AD-0885-6942-9513-BF14BE02C9CA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35FB8-4D7A-6645-BFCD-304C2D14D59D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0539630"/>
      </p:ext>
    </p:extLst>
  </p:cSld>
  <p:clrMapOvr>
    <a:masterClrMapping/>
  </p:clrMapOvr>
  <p:transition xmlns:p14="http://schemas.microsoft.com/office/powerpoint/2010/main" spd="med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25490F8-2D8C-0C48-A351-547D6327DB62}" type="datetime1">
              <a:rPr lang="it-IT"/>
              <a:pPr>
                <a:defRPr/>
              </a:pPr>
              <a:t>25/01/15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D87FAB50-DC40-AC4A-A4AF-CBE0E85F4247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3" r:id="rId1"/>
    <p:sldLayoutId id="2147484624" r:id="rId2"/>
    <p:sldLayoutId id="2147484625" r:id="rId3"/>
    <p:sldLayoutId id="2147484626" r:id="rId4"/>
    <p:sldLayoutId id="2147484627" r:id="rId5"/>
    <p:sldLayoutId id="2147484628" r:id="rId6"/>
    <p:sldLayoutId id="2147484629" r:id="rId7"/>
    <p:sldLayoutId id="2147484630" r:id="rId8"/>
    <p:sldLayoutId id="2147484631" r:id="rId9"/>
    <p:sldLayoutId id="2147484632" r:id="rId10"/>
    <p:sldLayoutId id="2147484633" r:id="rId11"/>
    <p:sldLayoutId id="2147484634" r:id="rId12"/>
  </p:sldLayoutIdLst>
  <p:transition xmlns:p14="http://schemas.microsoft.com/office/powerpoint/2010/main" spd="med" advClick="0">
    <p:fade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15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1.mpg"/><Relationship Id="rId2" Type="http://schemas.openxmlformats.org/officeDocument/2006/relationships/video" Target="../media/media1.m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1" Type="http://schemas.microsoft.com/office/2007/relationships/media" Target="../media/media4.mov"/><Relationship Id="rId2" Type="http://schemas.openxmlformats.org/officeDocument/2006/relationships/video" Target="../media/media4.mo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3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4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Relationship Id="rId3" Type="http://schemas.openxmlformats.org/officeDocument/2006/relationships/image" Target="../media/image6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Relationship Id="rId3" Type="http://schemas.openxmlformats.org/officeDocument/2006/relationships/image" Target="../media/image6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4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jpeg"/><Relationship Id="rId3" Type="http://schemas.openxmlformats.org/officeDocument/2006/relationships/image" Target="../media/image79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Barchi&amp;Co.Civett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6792"/>
            <a:ext cx="9144000" cy="438968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4759"/>
            <a:ext cx="7772400" cy="1470025"/>
          </a:xfrm>
        </p:spPr>
        <p:txBody>
          <a:bodyPr/>
          <a:lstStyle/>
          <a:p>
            <a:r>
              <a:rPr lang="it-IT" b="1" dirty="0"/>
              <a:t>Terremoti nel </a:t>
            </a:r>
            <a:r>
              <a:rPr lang="it-IT" b="1" dirty="0" smtClean="0"/>
              <a:t>Veneto</a:t>
            </a:r>
            <a:br>
              <a:rPr lang="it-IT" b="1" dirty="0" smtClean="0"/>
            </a:br>
            <a:r>
              <a:rPr lang="it-IT" b="1" dirty="0" smtClean="0"/>
              <a:t>Passato </a:t>
            </a:r>
            <a:r>
              <a:rPr lang="it-IT" b="1" dirty="0"/>
              <a:t>e </a:t>
            </a:r>
            <a:r>
              <a:rPr lang="it-IT" b="1" dirty="0" smtClean="0"/>
              <a:t>Futuro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95536" y="5949280"/>
            <a:ext cx="11019184" cy="1752600"/>
          </a:xfrm>
        </p:spPr>
        <p:txBody>
          <a:bodyPr/>
          <a:lstStyle/>
          <a:p>
            <a:pPr algn="l"/>
            <a:r>
              <a:rPr lang="it-IT" sz="1800" dirty="0" smtClean="0">
                <a:solidFill>
                  <a:schemeClr val="tx1"/>
                </a:solidFill>
              </a:rPr>
              <a:t>Carlo Doglioni - Università Sapienza di Roma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                                                             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53583" y="6237312"/>
            <a:ext cx="781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</a:t>
            </a:r>
            <a:r>
              <a:rPr lang="it-IT" dirty="0" smtClean="0"/>
              <a:t>on il contributo di Salvatore Barba, Eugenio Carminati e Federica Riguzzi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5652120" y="1588026"/>
            <a:ext cx="3496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/>
              <a:t>IVSLA Venezia 20 </a:t>
            </a:r>
            <a:r>
              <a:rPr lang="it-IT" dirty="0"/>
              <a:t>gennaio 2015</a:t>
            </a:r>
          </a:p>
        </p:txBody>
      </p:sp>
    </p:spTree>
    <p:extLst>
      <p:ext uri="{BB962C8B-B14F-4D97-AF65-F5344CB8AC3E}">
        <p14:creationId xmlns:p14="http://schemas.microsoft.com/office/powerpoint/2010/main" val="1541112462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magine 1" descr="ItalyNas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3403" y="0"/>
            <a:ext cx="6461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07504" y="332656"/>
            <a:ext cx="28537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L’area veneta è compresa</a:t>
            </a:r>
          </a:p>
          <a:p>
            <a:r>
              <a:rPr lang="it-IT" dirty="0"/>
              <a:t>f</a:t>
            </a:r>
            <a:r>
              <a:rPr lang="it-IT" dirty="0" smtClean="0"/>
              <a:t>ra tre catene: Alpi,</a:t>
            </a:r>
          </a:p>
          <a:p>
            <a:r>
              <a:rPr lang="it-IT" dirty="0" smtClean="0"/>
              <a:t>Appennini e </a:t>
            </a:r>
            <a:r>
              <a:rPr lang="it-IT" dirty="0" err="1" smtClean="0"/>
              <a:t>Dinaridi</a:t>
            </a:r>
            <a:r>
              <a:rPr lang="it-IT" dirty="0" smtClean="0"/>
              <a:t>.</a:t>
            </a:r>
          </a:p>
          <a:p>
            <a:r>
              <a:rPr lang="it-IT" dirty="0" smtClean="0"/>
              <a:t>Immagine Nasa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87536957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17B Margine piattaform.psd                                    00000014 AmicoDuro                      B9C4DD8F: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9756" y="3454400"/>
            <a:ext cx="6754812" cy="340360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 putia.gif                                                      000104E4&#10;Amico duro                     B9CF0976: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3" y="55563"/>
            <a:ext cx="7107237" cy="3373437"/>
          </a:xfrm>
          <a:prstGeom prst="rect">
            <a:avLst/>
          </a:prstGeom>
          <a:solidFill>
            <a:schemeClr val="bg2"/>
          </a:solidFill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7412" name="CasellaDiTesto 3"/>
          <p:cNvSpPr txBox="1">
            <a:spLocks noChangeArrowheads="1"/>
          </p:cNvSpPr>
          <p:nvPr/>
        </p:nvSpPr>
        <p:spPr bwMode="auto">
          <a:xfrm>
            <a:off x="242263" y="6165304"/>
            <a:ext cx="26735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 dirty="0" smtClean="0"/>
              <a:t>Sezione sismica </a:t>
            </a:r>
            <a:r>
              <a:rPr lang="it-IT" sz="1800" dirty="0" err="1" smtClean="0"/>
              <a:t>Adriatic</a:t>
            </a:r>
            <a:endParaRPr lang="it-IT" sz="1800" dirty="0"/>
          </a:p>
          <a:p>
            <a:pPr eaLnBrk="1" hangingPunct="1"/>
            <a:r>
              <a:rPr lang="it-IT" sz="1800" dirty="0" err="1"/>
              <a:t>Crop</a:t>
            </a:r>
            <a:r>
              <a:rPr lang="it-IT" sz="1800" dirty="0"/>
              <a:t> 17B</a:t>
            </a:r>
          </a:p>
        </p:txBody>
      </p:sp>
      <p:sp>
        <p:nvSpPr>
          <p:cNvPr id="17413" name="CasellaDiTesto 4"/>
          <p:cNvSpPr txBox="1">
            <a:spLocks noChangeArrowheads="1"/>
          </p:cNvSpPr>
          <p:nvPr/>
        </p:nvSpPr>
        <p:spPr bwMode="auto">
          <a:xfrm>
            <a:off x="7239000" y="152400"/>
            <a:ext cx="1609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Sass de Putia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35496" y="3789040"/>
            <a:ext cx="29691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Le rocce che affiorano</a:t>
            </a:r>
          </a:p>
          <a:p>
            <a:r>
              <a:rPr lang="it-IT" dirty="0"/>
              <a:t>n</a:t>
            </a:r>
            <a:r>
              <a:rPr lang="it-IT" dirty="0" smtClean="0"/>
              <a:t>elle Dolomiti si ritrovano</a:t>
            </a:r>
          </a:p>
          <a:p>
            <a:r>
              <a:rPr lang="it-IT" dirty="0"/>
              <a:t>a</a:t>
            </a:r>
            <a:r>
              <a:rPr lang="it-IT" dirty="0" smtClean="0"/>
              <a:t>nche sepolte sotto la </a:t>
            </a:r>
          </a:p>
          <a:p>
            <a:r>
              <a:rPr lang="it-IT" dirty="0"/>
              <a:t>p</a:t>
            </a:r>
            <a:r>
              <a:rPr lang="it-IT" dirty="0" smtClean="0"/>
              <a:t>ianura veneta e l’Adriatico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4443991"/>
      </p:ext>
    </p:extLst>
  </p:cSld>
  <p:clrMapOvr>
    <a:masterClrMapping/>
  </p:clrMapOvr>
  <p:transition xmlns:p14="http://schemas.microsoft.com/office/powerpoint/2010/main" spd="med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 rot="10800000">
            <a:off x="609600" y="2057400"/>
            <a:ext cx="8534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891" name="Gruppo 32"/>
          <p:cNvGrpSpPr>
            <a:grpSpLocks/>
          </p:cNvGrpSpPr>
          <p:nvPr/>
        </p:nvGrpSpPr>
        <p:grpSpPr bwMode="auto">
          <a:xfrm>
            <a:off x="-20638" y="1588"/>
            <a:ext cx="630238" cy="6858000"/>
            <a:chOff x="219687" y="794"/>
            <a:chExt cx="629629" cy="6858794"/>
          </a:xfrm>
        </p:grpSpPr>
        <p:cxnSp>
          <p:nvCxnSpPr>
            <p:cNvPr id="3" name="Connettore 1 2"/>
            <p:cNvCxnSpPr/>
            <p:nvPr/>
          </p:nvCxnSpPr>
          <p:spPr>
            <a:xfrm rot="5400000">
              <a:off x="-2591975" y="3429398"/>
              <a:ext cx="6858794" cy="158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906" name="CasellaDiTesto 7"/>
            <p:cNvSpPr txBox="1">
              <a:spLocks noChangeArrowheads="1"/>
            </p:cNvSpPr>
            <p:nvPr/>
          </p:nvSpPr>
          <p:spPr bwMode="auto">
            <a:xfrm>
              <a:off x="296556" y="152400"/>
              <a:ext cx="31304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2</a:t>
              </a:r>
            </a:p>
          </p:txBody>
        </p:sp>
        <p:sp>
          <p:nvSpPr>
            <p:cNvPr id="37907" name="CasellaDiTesto 8"/>
            <p:cNvSpPr txBox="1">
              <a:spLocks noChangeArrowheads="1"/>
            </p:cNvSpPr>
            <p:nvPr/>
          </p:nvSpPr>
          <p:spPr bwMode="auto">
            <a:xfrm>
              <a:off x="296556" y="990600"/>
              <a:ext cx="31304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1</a:t>
              </a:r>
            </a:p>
          </p:txBody>
        </p:sp>
        <p:sp>
          <p:nvSpPr>
            <p:cNvPr id="37908" name="CasellaDiTesto 9"/>
            <p:cNvSpPr txBox="1">
              <a:spLocks noChangeArrowheads="1"/>
            </p:cNvSpPr>
            <p:nvPr/>
          </p:nvSpPr>
          <p:spPr bwMode="auto">
            <a:xfrm>
              <a:off x="296556" y="1840468"/>
              <a:ext cx="31304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0</a:t>
              </a:r>
            </a:p>
          </p:txBody>
        </p:sp>
        <p:sp>
          <p:nvSpPr>
            <p:cNvPr id="37909" name="CasellaDiTesto 10"/>
            <p:cNvSpPr txBox="1">
              <a:spLocks noChangeArrowheads="1"/>
            </p:cNvSpPr>
            <p:nvPr/>
          </p:nvSpPr>
          <p:spPr bwMode="auto">
            <a:xfrm>
              <a:off x="219687" y="2667000"/>
              <a:ext cx="3899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-1</a:t>
              </a:r>
            </a:p>
          </p:txBody>
        </p:sp>
        <p:sp>
          <p:nvSpPr>
            <p:cNvPr id="37910" name="CasellaDiTesto 11"/>
            <p:cNvSpPr txBox="1">
              <a:spLocks noChangeArrowheads="1"/>
            </p:cNvSpPr>
            <p:nvPr/>
          </p:nvSpPr>
          <p:spPr bwMode="auto">
            <a:xfrm>
              <a:off x="219687" y="3505200"/>
              <a:ext cx="3899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-2</a:t>
              </a:r>
            </a:p>
          </p:txBody>
        </p:sp>
        <p:sp>
          <p:nvSpPr>
            <p:cNvPr id="37911" name="CasellaDiTesto 12"/>
            <p:cNvSpPr txBox="1">
              <a:spLocks noChangeArrowheads="1"/>
            </p:cNvSpPr>
            <p:nvPr/>
          </p:nvSpPr>
          <p:spPr bwMode="auto">
            <a:xfrm>
              <a:off x="219687" y="4343400"/>
              <a:ext cx="3899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-3</a:t>
              </a:r>
            </a:p>
          </p:txBody>
        </p:sp>
        <p:sp>
          <p:nvSpPr>
            <p:cNvPr id="37912" name="CasellaDiTesto 13"/>
            <p:cNvSpPr txBox="1">
              <a:spLocks noChangeArrowheads="1"/>
            </p:cNvSpPr>
            <p:nvPr/>
          </p:nvSpPr>
          <p:spPr bwMode="auto">
            <a:xfrm>
              <a:off x="219687" y="5181600"/>
              <a:ext cx="3899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-4</a:t>
              </a:r>
            </a:p>
          </p:txBody>
        </p:sp>
        <p:sp>
          <p:nvSpPr>
            <p:cNvPr id="37913" name="CasellaDiTesto 14"/>
            <p:cNvSpPr txBox="1">
              <a:spLocks noChangeArrowheads="1"/>
            </p:cNvSpPr>
            <p:nvPr/>
          </p:nvSpPr>
          <p:spPr bwMode="auto">
            <a:xfrm>
              <a:off x="219687" y="6019800"/>
              <a:ext cx="3899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800"/>
                <a:t>-5</a:t>
              </a:r>
            </a:p>
          </p:txBody>
        </p:sp>
        <p:cxnSp>
          <p:nvCxnSpPr>
            <p:cNvPr id="21" name="Connettore 1 20"/>
            <p:cNvCxnSpPr/>
            <p:nvPr/>
          </p:nvCxnSpPr>
          <p:spPr>
            <a:xfrm rot="10800000" flipV="1">
              <a:off x="608249" y="380250"/>
              <a:ext cx="229966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1 24"/>
            <p:cNvCxnSpPr/>
            <p:nvPr/>
          </p:nvCxnSpPr>
          <p:spPr>
            <a:xfrm rot="10800000" flipV="1">
              <a:off x="609836" y="1218547"/>
              <a:ext cx="229965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1 25"/>
            <p:cNvCxnSpPr/>
            <p:nvPr/>
          </p:nvCxnSpPr>
          <p:spPr>
            <a:xfrm rot="10800000" flipV="1">
              <a:off x="611421" y="2056844"/>
              <a:ext cx="229966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1 26"/>
            <p:cNvCxnSpPr/>
            <p:nvPr/>
          </p:nvCxnSpPr>
          <p:spPr>
            <a:xfrm rot="10800000" flipV="1">
              <a:off x="613008" y="2895141"/>
              <a:ext cx="229965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1 27"/>
            <p:cNvCxnSpPr/>
            <p:nvPr/>
          </p:nvCxnSpPr>
          <p:spPr>
            <a:xfrm rot="10800000" flipV="1">
              <a:off x="614593" y="3733438"/>
              <a:ext cx="229966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1 28"/>
            <p:cNvCxnSpPr/>
            <p:nvPr/>
          </p:nvCxnSpPr>
          <p:spPr>
            <a:xfrm rot="10800000" flipV="1">
              <a:off x="616179" y="4571735"/>
              <a:ext cx="229965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1 29"/>
            <p:cNvCxnSpPr/>
            <p:nvPr/>
          </p:nvCxnSpPr>
          <p:spPr>
            <a:xfrm rot="10800000" flipV="1">
              <a:off x="617765" y="5410032"/>
              <a:ext cx="229966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1 30"/>
            <p:cNvCxnSpPr/>
            <p:nvPr/>
          </p:nvCxnSpPr>
          <p:spPr>
            <a:xfrm rot="10800000" flipV="1">
              <a:off x="619351" y="6248329"/>
              <a:ext cx="229965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892" name="CasellaDiTesto 36"/>
          <p:cNvSpPr txBox="1">
            <a:spLocks noChangeArrowheads="1"/>
          </p:cNvSpPr>
          <p:nvPr/>
        </p:nvSpPr>
        <p:spPr bwMode="auto">
          <a:xfrm>
            <a:off x="609600" y="1981200"/>
            <a:ext cx="8651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250                    200                    150                   100                    50                       0</a:t>
            </a:r>
          </a:p>
        </p:txBody>
      </p:sp>
      <p:sp>
        <p:nvSpPr>
          <p:cNvPr id="40" name="Figura a mano libera 39"/>
          <p:cNvSpPr/>
          <p:nvPr/>
        </p:nvSpPr>
        <p:spPr>
          <a:xfrm>
            <a:off x="622300" y="2073275"/>
            <a:ext cx="8435975" cy="4432300"/>
          </a:xfrm>
          <a:custGeom>
            <a:avLst/>
            <a:gdLst>
              <a:gd name="connsiteX0" fmla="*/ 0 w 8436129"/>
              <a:gd name="connsiteY0" fmla="*/ 0 h 4431622"/>
              <a:gd name="connsiteX1" fmla="*/ 246216 w 8436129"/>
              <a:gd name="connsiteY1" fmla="*/ 323948 h 4431622"/>
              <a:gd name="connsiteX2" fmla="*/ 388762 w 8436129"/>
              <a:gd name="connsiteY2" fmla="*/ 544234 h 4431622"/>
              <a:gd name="connsiteX3" fmla="*/ 712730 w 8436129"/>
              <a:gd name="connsiteY3" fmla="*/ 920015 h 4431622"/>
              <a:gd name="connsiteX4" fmla="*/ 933028 w 8436129"/>
              <a:gd name="connsiteY4" fmla="*/ 1231006 h 4431622"/>
              <a:gd name="connsiteX5" fmla="*/ 1334748 w 8436129"/>
              <a:gd name="connsiteY5" fmla="*/ 1619744 h 4431622"/>
              <a:gd name="connsiteX6" fmla="*/ 1632799 w 8436129"/>
              <a:gd name="connsiteY6" fmla="*/ 1917777 h 4431622"/>
              <a:gd name="connsiteX7" fmla="*/ 2047478 w 8436129"/>
              <a:gd name="connsiteY7" fmla="*/ 2086231 h 4431622"/>
              <a:gd name="connsiteX8" fmla="*/ 2695414 w 8436129"/>
              <a:gd name="connsiteY8" fmla="*/ 2125105 h 4431622"/>
              <a:gd name="connsiteX9" fmla="*/ 3459979 w 8436129"/>
              <a:gd name="connsiteY9" fmla="*/ 2176937 h 4431622"/>
              <a:gd name="connsiteX10" fmla="*/ 4574430 w 8436129"/>
              <a:gd name="connsiteY10" fmla="*/ 2319474 h 4431622"/>
              <a:gd name="connsiteX11" fmla="*/ 5779591 w 8436129"/>
              <a:gd name="connsiteY11" fmla="*/ 2397222 h 4431622"/>
              <a:gd name="connsiteX12" fmla="*/ 6570073 w 8436129"/>
              <a:gd name="connsiteY12" fmla="*/ 2526802 h 4431622"/>
              <a:gd name="connsiteX13" fmla="*/ 7438308 w 8436129"/>
              <a:gd name="connsiteY13" fmla="*/ 2721171 h 4431622"/>
              <a:gd name="connsiteX14" fmla="*/ 8189914 w 8436129"/>
              <a:gd name="connsiteY14" fmla="*/ 3058078 h 4431622"/>
              <a:gd name="connsiteX15" fmla="*/ 8436129 w 8436129"/>
              <a:gd name="connsiteY15" fmla="*/ 4431622 h 443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436129" h="4431622">
                <a:moveTo>
                  <a:pt x="0" y="0"/>
                </a:moveTo>
                <a:lnTo>
                  <a:pt x="246216" y="323948"/>
                </a:lnTo>
                <a:lnTo>
                  <a:pt x="388762" y="544234"/>
                </a:lnTo>
                <a:lnTo>
                  <a:pt x="712730" y="920015"/>
                </a:lnTo>
                <a:lnTo>
                  <a:pt x="933028" y="1231006"/>
                </a:lnTo>
                <a:lnTo>
                  <a:pt x="1334748" y="1619744"/>
                </a:lnTo>
                <a:lnTo>
                  <a:pt x="1632799" y="1917777"/>
                </a:lnTo>
                <a:lnTo>
                  <a:pt x="2047478" y="2086231"/>
                </a:lnTo>
                <a:lnTo>
                  <a:pt x="2695414" y="2125105"/>
                </a:lnTo>
                <a:lnTo>
                  <a:pt x="3459979" y="2176937"/>
                </a:lnTo>
                <a:lnTo>
                  <a:pt x="4574430" y="2319474"/>
                </a:lnTo>
                <a:lnTo>
                  <a:pt x="5779591" y="2397222"/>
                </a:lnTo>
                <a:lnTo>
                  <a:pt x="6570073" y="2526802"/>
                </a:lnTo>
                <a:lnTo>
                  <a:pt x="7438308" y="2721171"/>
                </a:lnTo>
                <a:lnTo>
                  <a:pt x="8189914" y="3058078"/>
                </a:lnTo>
                <a:lnTo>
                  <a:pt x="8436129" y="4431622"/>
                </a:lnTo>
              </a:path>
            </a:pathLst>
          </a:custGeom>
          <a:ln w="571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>
              <a:ea typeface="Arial" charset="0"/>
              <a:cs typeface="Arial" charset="0"/>
            </a:endParaRPr>
          </a:p>
        </p:txBody>
      </p:sp>
      <p:sp>
        <p:nvSpPr>
          <p:cNvPr id="42" name="Figura a mano libera 41"/>
          <p:cNvSpPr/>
          <p:nvPr/>
        </p:nvSpPr>
        <p:spPr>
          <a:xfrm>
            <a:off x="595313" y="0"/>
            <a:ext cx="8307387" cy="5429250"/>
          </a:xfrm>
          <a:custGeom>
            <a:avLst/>
            <a:gdLst>
              <a:gd name="connsiteX0" fmla="*/ 0 w 8306543"/>
              <a:gd name="connsiteY0" fmla="*/ 2073274 h 5429385"/>
              <a:gd name="connsiteX1" fmla="*/ 427638 w 8306543"/>
              <a:gd name="connsiteY1" fmla="*/ 2773003 h 5429385"/>
              <a:gd name="connsiteX2" fmla="*/ 673854 w 8306543"/>
              <a:gd name="connsiteY2" fmla="*/ 3330196 h 5429385"/>
              <a:gd name="connsiteX3" fmla="*/ 971905 w 8306543"/>
              <a:gd name="connsiteY3" fmla="*/ 4211337 h 5429385"/>
              <a:gd name="connsiteX4" fmla="*/ 1321790 w 8306543"/>
              <a:gd name="connsiteY4" fmla="*/ 4690781 h 5429385"/>
              <a:gd name="connsiteX5" fmla="*/ 1904933 w 8306543"/>
              <a:gd name="connsiteY5" fmla="*/ 4911067 h 5429385"/>
              <a:gd name="connsiteX6" fmla="*/ 2306653 w 8306543"/>
              <a:gd name="connsiteY6" fmla="*/ 5040646 h 5429385"/>
              <a:gd name="connsiteX7" fmla="*/ 3110094 w 8306543"/>
              <a:gd name="connsiteY7" fmla="*/ 5235016 h 5429385"/>
              <a:gd name="connsiteX8" fmla="*/ 4043122 w 8306543"/>
              <a:gd name="connsiteY8" fmla="*/ 5377553 h 5429385"/>
              <a:gd name="connsiteX9" fmla="*/ 5015027 w 8306543"/>
              <a:gd name="connsiteY9" fmla="*/ 5416427 h 5429385"/>
              <a:gd name="connsiteX10" fmla="*/ 5909179 w 8306543"/>
              <a:gd name="connsiteY10" fmla="*/ 5429385 h 5429385"/>
              <a:gd name="connsiteX11" fmla="*/ 6323858 w 8306543"/>
              <a:gd name="connsiteY11" fmla="*/ 5286847 h 5429385"/>
              <a:gd name="connsiteX12" fmla="*/ 6738537 w 8306543"/>
              <a:gd name="connsiteY12" fmla="*/ 5001772 h 5429385"/>
              <a:gd name="connsiteX13" fmla="*/ 7166175 w 8306543"/>
              <a:gd name="connsiteY13" fmla="*/ 4302043 h 5429385"/>
              <a:gd name="connsiteX14" fmla="*/ 7464226 w 8306543"/>
              <a:gd name="connsiteY14" fmla="*/ 3356111 h 5429385"/>
              <a:gd name="connsiteX15" fmla="*/ 7840029 w 8306543"/>
              <a:gd name="connsiteY15" fmla="*/ 2189895 h 5429385"/>
              <a:gd name="connsiteX16" fmla="*/ 8306543 w 8306543"/>
              <a:gd name="connsiteY16" fmla="*/ 0 h 5429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06543" h="5429385">
                <a:moveTo>
                  <a:pt x="0" y="2073274"/>
                </a:moveTo>
                <a:lnTo>
                  <a:pt x="427638" y="2773003"/>
                </a:lnTo>
                <a:lnTo>
                  <a:pt x="673854" y="3330196"/>
                </a:lnTo>
                <a:lnTo>
                  <a:pt x="971905" y="4211337"/>
                </a:lnTo>
                <a:lnTo>
                  <a:pt x="1321790" y="4690781"/>
                </a:lnTo>
                <a:lnTo>
                  <a:pt x="1904933" y="4911067"/>
                </a:lnTo>
                <a:lnTo>
                  <a:pt x="2306653" y="5040646"/>
                </a:lnTo>
                <a:lnTo>
                  <a:pt x="3110094" y="5235016"/>
                </a:lnTo>
                <a:lnTo>
                  <a:pt x="4043122" y="5377553"/>
                </a:lnTo>
                <a:lnTo>
                  <a:pt x="5015027" y="5416427"/>
                </a:lnTo>
                <a:lnTo>
                  <a:pt x="5909179" y="5429385"/>
                </a:lnTo>
                <a:lnTo>
                  <a:pt x="6323858" y="5286847"/>
                </a:lnTo>
                <a:lnTo>
                  <a:pt x="6738537" y="5001772"/>
                </a:lnTo>
                <a:lnTo>
                  <a:pt x="7166175" y="4302043"/>
                </a:lnTo>
                <a:lnTo>
                  <a:pt x="7464226" y="3356111"/>
                </a:lnTo>
                <a:lnTo>
                  <a:pt x="7840029" y="2189895"/>
                </a:lnTo>
                <a:lnTo>
                  <a:pt x="8306543" y="0"/>
                </a:lnTo>
              </a:path>
            </a:pathLst>
          </a:custGeom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>
              <a:ea typeface="Arial" charset="0"/>
              <a:cs typeface="Arial" charset="0"/>
            </a:endParaRPr>
          </a:p>
        </p:txBody>
      </p:sp>
      <p:sp>
        <p:nvSpPr>
          <p:cNvPr id="37895" name="CasellaDiTesto 42"/>
          <p:cNvSpPr txBox="1">
            <a:spLocks noChangeArrowheads="1"/>
          </p:cNvSpPr>
          <p:nvPr/>
        </p:nvSpPr>
        <p:spPr bwMode="auto">
          <a:xfrm>
            <a:off x="4349750" y="4964113"/>
            <a:ext cx="19935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 dirty="0" smtClean="0"/>
              <a:t>VENETIAN ALPS</a:t>
            </a:r>
            <a:endParaRPr lang="it-IT" sz="1800" dirty="0"/>
          </a:p>
        </p:txBody>
      </p:sp>
      <p:sp>
        <p:nvSpPr>
          <p:cNvPr id="37896" name="CasellaDiTesto 43"/>
          <p:cNvSpPr txBox="1">
            <a:spLocks noChangeArrowheads="1"/>
          </p:cNvSpPr>
          <p:nvPr/>
        </p:nvSpPr>
        <p:spPr bwMode="auto">
          <a:xfrm>
            <a:off x="3124200" y="3821113"/>
            <a:ext cx="1489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N-ADRIATIC</a:t>
            </a:r>
          </a:p>
        </p:txBody>
      </p:sp>
      <p:sp>
        <p:nvSpPr>
          <p:cNvPr id="32" name="CasellaDiTesto 31"/>
          <p:cNvSpPr txBox="1">
            <a:spLocks noChangeArrowheads="1"/>
          </p:cNvSpPr>
          <p:nvPr/>
        </p:nvSpPr>
        <p:spPr bwMode="auto">
          <a:xfrm>
            <a:off x="762000" y="9906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Triassic rifting</a:t>
            </a:r>
          </a:p>
        </p:txBody>
      </p:sp>
      <p:sp>
        <p:nvSpPr>
          <p:cNvPr id="33" name="CasellaDiTesto 32"/>
          <p:cNvSpPr txBox="1">
            <a:spLocks noChangeArrowheads="1"/>
          </p:cNvSpPr>
          <p:nvPr/>
        </p:nvSpPr>
        <p:spPr bwMode="auto">
          <a:xfrm>
            <a:off x="3048000" y="1524000"/>
            <a:ext cx="303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Jurassic-Crectaceous rifting</a:t>
            </a:r>
          </a:p>
        </p:txBody>
      </p:sp>
      <p:sp>
        <p:nvSpPr>
          <p:cNvPr id="34" name="CasellaDiTesto 33"/>
          <p:cNvSpPr txBox="1">
            <a:spLocks noChangeArrowheads="1"/>
          </p:cNvSpPr>
          <p:nvPr/>
        </p:nvSpPr>
        <p:spPr bwMode="auto">
          <a:xfrm>
            <a:off x="7013575" y="315913"/>
            <a:ext cx="1749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Alpine retrobelt</a:t>
            </a:r>
          </a:p>
        </p:txBody>
      </p:sp>
      <p:sp>
        <p:nvSpPr>
          <p:cNvPr id="35" name="CasellaDiTesto 34"/>
          <p:cNvSpPr txBox="1">
            <a:spLocks noChangeArrowheads="1"/>
          </p:cNvSpPr>
          <p:nvPr/>
        </p:nvSpPr>
        <p:spPr bwMode="auto">
          <a:xfrm>
            <a:off x="6804025" y="6172200"/>
            <a:ext cx="2263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Apennines foredeep</a:t>
            </a:r>
          </a:p>
        </p:txBody>
      </p:sp>
      <p:sp>
        <p:nvSpPr>
          <p:cNvPr id="37901" name="CasellaDiTesto 35"/>
          <p:cNvSpPr txBox="1">
            <a:spLocks noChangeArrowheads="1"/>
          </p:cNvSpPr>
          <p:nvPr/>
        </p:nvSpPr>
        <p:spPr bwMode="auto">
          <a:xfrm>
            <a:off x="76200" y="533400"/>
            <a:ext cx="49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km</a:t>
            </a:r>
          </a:p>
        </p:txBody>
      </p:sp>
      <p:sp>
        <p:nvSpPr>
          <p:cNvPr id="37902" name="CasellaDiTesto 36"/>
          <p:cNvSpPr txBox="1">
            <a:spLocks noChangeArrowheads="1"/>
          </p:cNvSpPr>
          <p:nvPr/>
        </p:nvSpPr>
        <p:spPr bwMode="auto">
          <a:xfrm>
            <a:off x="1335088" y="1676400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Myr</a:t>
            </a:r>
          </a:p>
        </p:txBody>
      </p:sp>
      <p:pic>
        <p:nvPicPr>
          <p:cNvPr id="36" name="Picture 2" descr="M17B Margine piattaform.psd                                    00000014 AmicoDuro                      B9C4DD8F: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5835650"/>
            <a:ext cx="2027238" cy="10223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 putia.gif                                                      000104E4&#10;Amico duro                     B9CF0976: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2133600" cy="1012825"/>
          </a:xfrm>
          <a:prstGeom prst="rect">
            <a:avLst/>
          </a:prstGeom>
          <a:solidFill>
            <a:schemeClr val="bg2"/>
          </a:solidFill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39" name="CasellaDiTesto 38"/>
          <p:cNvSpPr txBox="1"/>
          <p:nvPr/>
        </p:nvSpPr>
        <p:spPr>
          <a:xfrm>
            <a:off x="922723" y="6281340"/>
            <a:ext cx="3427027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Cuffaro et al. 2010 </a:t>
            </a:r>
            <a:r>
              <a:rPr lang="it-IT" dirty="0" err="1" smtClean="0"/>
              <a:t>Rend</a:t>
            </a:r>
            <a:r>
              <a:rPr lang="it-IT" dirty="0" smtClean="0"/>
              <a:t>. Lincei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4670690" y="2897188"/>
            <a:ext cx="2263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Sollevamento alpino</a:t>
            </a:r>
            <a:endParaRPr lang="it-IT" dirty="0"/>
          </a:p>
        </p:txBody>
      </p:sp>
      <p:cxnSp>
        <p:nvCxnSpPr>
          <p:cNvPr id="8" name="Connettore 2 7"/>
          <p:cNvCxnSpPr/>
          <p:nvPr/>
        </p:nvCxnSpPr>
        <p:spPr>
          <a:xfrm flipV="1">
            <a:off x="6934200" y="2492896"/>
            <a:ext cx="1310208" cy="5437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6343292" y="1700808"/>
            <a:ext cx="1583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Milioni di anni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4028085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de_13_Schreurs_Colletta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018" y="188639"/>
            <a:ext cx="9153018" cy="6336705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395536" y="5373216"/>
            <a:ext cx="6429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</a:rPr>
              <a:t>http://</a:t>
            </a:r>
            <a:r>
              <a:rPr lang="it-IT" sz="1200" dirty="0" err="1">
                <a:solidFill>
                  <a:schemeClr val="bg1"/>
                </a:solidFill>
              </a:rPr>
              <a:t>www.earthsci.unibe.ch</a:t>
            </a:r>
            <a:r>
              <a:rPr lang="it-IT" sz="1200" dirty="0">
                <a:solidFill>
                  <a:schemeClr val="bg1"/>
                </a:solidFill>
              </a:rPr>
              <a:t>/</a:t>
            </a:r>
            <a:r>
              <a:rPr lang="it-IT" sz="1200" dirty="0" err="1">
                <a:solidFill>
                  <a:schemeClr val="bg1"/>
                </a:solidFill>
              </a:rPr>
              <a:t>people</a:t>
            </a:r>
            <a:r>
              <a:rPr lang="it-IT" sz="1200" dirty="0">
                <a:solidFill>
                  <a:schemeClr val="bg1"/>
                </a:solidFill>
              </a:rPr>
              <a:t>/</a:t>
            </a:r>
            <a:r>
              <a:rPr lang="it-IT" sz="1200" dirty="0" err="1">
                <a:solidFill>
                  <a:schemeClr val="bg1"/>
                </a:solidFill>
              </a:rPr>
              <a:t>schreurs</a:t>
            </a:r>
            <a:r>
              <a:rPr lang="it-IT" sz="1200" dirty="0">
                <a:solidFill>
                  <a:schemeClr val="bg1"/>
                </a:solidFill>
              </a:rPr>
              <a:t>/</a:t>
            </a:r>
            <a:r>
              <a:rPr lang="it-IT" sz="1200" dirty="0" err="1">
                <a:solidFill>
                  <a:schemeClr val="bg1"/>
                </a:solidFill>
              </a:rPr>
              <a:t>analog_models</a:t>
            </a:r>
            <a:r>
              <a:rPr lang="it-IT" sz="1200" dirty="0">
                <a:solidFill>
                  <a:schemeClr val="bg1"/>
                </a:solidFill>
              </a:rPr>
              <a:t>/</a:t>
            </a:r>
            <a:r>
              <a:rPr lang="it-IT" sz="1200" dirty="0" err="1">
                <a:solidFill>
                  <a:schemeClr val="bg1"/>
                </a:solidFill>
              </a:rPr>
              <a:t>movies</a:t>
            </a:r>
            <a:r>
              <a:rPr lang="it-IT" sz="1200" dirty="0">
                <a:solidFill>
                  <a:schemeClr val="bg1"/>
                </a:solidFill>
              </a:rPr>
              <a:t>/Exp73_4-D_brittle.htm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77044" y="332656"/>
            <a:ext cx="8614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Esempio di propagazione della compressione con generazione di sovrascorrimenti 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e pieghe durante la formazione di una catena montuosa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899592" y="4715852"/>
            <a:ext cx="2173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Schreurs</a:t>
            </a:r>
            <a:r>
              <a:rPr lang="it-IT" dirty="0" smtClean="0">
                <a:solidFill>
                  <a:schemeClr val="bg1"/>
                </a:solidFill>
              </a:rPr>
              <a:t> &amp; Colletta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0" descr="&#10;TransalpR.jpg                                                  00A39C4FDiscoDuroAir                   C39306BB: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7615"/>
            <a:ext cx="9144000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68663"/>
            <a:ext cx="9144000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7"/>
          <p:cNvSpPr txBox="1">
            <a:spLocks noChangeArrowheads="1"/>
          </p:cNvSpPr>
          <p:nvPr/>
        </p:nvSpPr>
        <p:spPr bwMode="auto">
          <a:xfrm>
            <a:off x="8789988" y="0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S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403648" y="6093296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&amp; Carminati 2008 </a:t>
            </a:r>
            <a:r>
              <a:rPr lang="it-IT" dirty="0" err="1" smtClean="0"/>
              <a:t>Mem</a:t>
            </a:r>
            <a:r>
              <a:rPr lang="it-IT" dirty="0" smtClean="0"/>
              <a:t>. Descrittive Carta </a:t>
            </a:r>
            <a:r>
              <a:rPr lang="it-IT" dirty="0" err="1" smtClean="0"/>
              <a:t>Geol</a:t>
            </a:r>
            <a:r>
              <a:rPr lang="it-IT" dirty="0" smtClean="0"/>
              <a:t>. </a:t>
            </a:r>
            <a:r>
              <a:rPr lang="it-IT" dirty="0" err="1" smtClean="0"/>
              <a:t>It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611560" y="6453336"/>
            <a:ext cx="8190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/2008DoglioniCarminatiStructuralStyles.pdf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270433" y="-27384"/>
            <a:ext cx="6613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Le Alpi Venete sono la </a:t>
            </a:r>
            <a:r>
              <a:rPr lang="it-IT" dirty="0" err="1" smtClean="0"/>
              <a:t>retrocatena</a:t>
            </a:r>
            <a:r>
              <a:rPr lang="it-IT" dirty="0" smtClean="0"/>
              <a:t> alpina nella placca Adriatica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9330285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95375"/>
            <a:ext cx="91440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63817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>
                <a:solidFill>
                  <a:schemeClr val="bg1"/>
                </a:solidFill>
              </a:rPr>
              <a:t>S</a:t>
            </a:r>
            <a:endParaRPr lang="it-IT" sz="180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914400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Line 5"/>
          <p:cNvSpPr>
            <a:spLocks noChangeShapeType="1"/>
          </p:cNvSpPr>
          <p:nvPr/>
        </p:nvSpPr>
        <p:spPr bwMode="auto">
          <a:xfrm flipH="1" flipV="1">
            <a:off x="4572000" y="2209800"/>
            <a:ext cx="4572000" cy="1371600"/>
          </a:xfrm>
          <a:prstGeom prst="line">
            <a:avLst/>
          </a:prstGeom>
          <a:noFill/>
          <a:ln w="5715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flipH="1" flipV="1">
            <a:off x="0" y="2209800"/>
            <a:ext cx="0" cy="1447800"/>
          </a:xfrm>
          <a:prstGeom prst="line">
            <a:avLst/>
          </a:prstGeom>
          <a:noFill/>
          <a:ln w="5715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1446320" y="6093296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&amp; Carminati 2008 </a:t>
            </a:r>
            <a:r>
              <a:rPr lang="it-IT" dirty="0" err="1" smtClean="0"/>
              <a:t>Mem</a:t>
            </a:r>
            <a:r>
              <a:rPr lang="it-IT" dirty="0" smtClean="0"/>
              <a:t>. Descrittive Carta </a:t>
            </a:r>
            <a:r>
              <a:rPr lang="it-IT" dirty="0" err="1" smtClean="0"/>
              <a:t>Geol</a:t>
            </a:r>
            <a:r>
              <a:rPr lang="it-IT" dirty="0" smtClean="0"/>
              <a:t>. </a:t>
            </a:r>
            <a:r>
              <a:rPr lang="it-IT" dirty="0" err="1" smtClean="0"/>
              <a:t>It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683568" y="6453336"/>
            <a:ext cx="8190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000000"/>
                </a:solidFill>
              </a:rPr>
              <a:t>http://www.dst.uniroma1.it/dst1/</a:t>
            </a:r>
            <a:r>
              <a:rPr lang="it-IT" sz="1200" dirty="0" err="1">
                <a:solidFill>
                  <a:srgbClr val="000000"/>
                </a:solidFill>
              </a:rPr>
              <a:t>sciterra</a:t>
            </a:r>
            <a:r>
              <a:rPr lang="it-IT" sz="1200" dirty="0">
                <a:solidFill>
                  <a:srgbClr val="000000"/>
                </a:solidFill>
              </a:rPr>
              <a:t>/sezioni/</a:t>
            </a:r>
            <a:r>
              <a:rPr lang="it-IT" sz="1200" dirty="0" err="1">
                <a:solidFill>
                  <a:srgbClr val="000000"/>
                </a:solidFill>
              </a:rPr>
              <a:t>doglioni</a:t>
            </a:r>
            <a:r>
              <a:rPr lang="it-IT" sz="1200" dirty="0">
                <a:solidFill>
                  <a:srgbClr val="000000"/>
                </a:solidFill>
              </a:rPr>
              <a:t>/</a:t>
            </a:r>
            <a:r>
              <a:rPr lang="it-IT" sz="1200" dirty="0" err="1">
                <a:solidFill>
                  <a:srgbClr val="000000"/>
                </a:solidFill>
              </a:rPr>
              <a:t>Publ_download</a:t>
            </a:r>
            <a:r>
              <a:rPr lang="it-IT" sz="1200" dirty="0">
                <a:solidFill>
                  <a:srgbClr val="000000"/>
                </a:solidFill>
              </a:rPr>
              <a:t>/2008DoglioniCarminatiStructuralStyles.pdf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763688" y="332656"/>
            <a:ext cx="559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Principali sovrascorrimenti e pieghe delle Alpi Venete</a:t>
            </a:r>
            <a:endParaRPr lang="it-IT" dirty="0"/>
          </a:p>
        </p:txBody>
      </p:sp>
      <p:cxnSp>
        <p:nvCxnSpPr>
          <p:cNvPr id="5" name="Connettore 1 4"/>
          <p:cNvCxnSpPr/>
          <p:nvPr/>
        </p:nvCxnSpPr>
        <p:spPr>
          <a:xfrm>
            <a:off x="4067944" y="2209800"/>
            <a:ext cx="5076056" cy="1447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35496" y="2209800"/>
            <a:ext cx="0" cy="1447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667797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8725"/>
            <a:ext cx="91440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403648" y="5877272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&amp; Carminati 2008 </a:t>
            </a:r>
            <a:r>
              <a:rPr lang="it-IT" dirty="0" err="1" smtClean="0"/>
              <a:t>Mem</a:t>
            </a:r>
            <a:r>
              <a:rPr lang="it-IT" dirty="0" smtClean="0"/>
              <a:t>. Descrittive Carta </a:t>
            </a:r>
            <a:r>
              <a:rPr lang="it-IT" dirty="0" err="1" smtClean="0"/>
              <a:t>Geol</a:t>
            </a:r>
            <a:r>
              <a:rPr lang="it-IT" dirty="0" smtClean="0"/>
              <a:t>. </a:t>
            </a:r>
            <a:r>
              <a:rPr lang="it-IT" dirty="0" err="1" smtClean="0"/>
              <a:t>It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611560" y="6392361"/>
            <a:ext cx="94330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/2008DoglioniCarminatiStructuralStyles.pdf</a:t>
            </a:r>
          </a:p>
        </p:txBody>
      </p:sp>
    </p:spTree>
    <p:extLst>
      <p:ext uri="{BB962C8B-B14F-4D97-AF65-F5344CB8AC3E}">
        <p14:creationId xmlns:p14="http://schemas.microsoft.com/office/powerpoint/2010/main" val="1768918415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5148263" cy="3648075"/>
            <a:chOff x="1152" y="0"/>
            <a:chExt cx="3242" cy="2298"/>
          </a:xfrm>
        </p:grpSpPr>
        <p:pic>
          <p:nvPicPr>
            <p:cNvPr id="30726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0"/>
              <a:ext cx="3242" cy="2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7" name="Text Box 4"/>
            <p:cNvSpPr txBox="1">
              <a:spLocks noChangeArrowheads="1"/>
            </p:cNvSpPr>
            <p:nvPr/>
          </p:nvSpPr>
          <p:spPr bwMode="auto">
            <a:xfrm>
              <a:off x="1440" y="48"/>
              <a:ext cx="283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sz="1200">
                  <a:solidFill>
                    <a:srgbClr val="000000"/>
                  </a:solidFill>
                  <a:latin typeface="Charcoal" charset="0"/>
                </a:rPr>
                <a:t>http://www.geophysik.uni-muenchen.de/TRANSALP/</a:t>
              </a:r>
            </a:p>
          </p:txBody>
        </p:sp>
        <p:sp>
          <p:nvSpPr>
            <p:cNvPr id="30728" name="Line 5"/>
            <p:cNvSpPr>
              <a:spLocks noChangeShapeType="1"/>
            </p:cNvSpPr>
            <p:nvPr/>
          </p:nvSpPr>
          <p:spPr bwMode="auto">
            <a:xfrm>
              <a:off x="3504" y="1248"/>
              <a:ext cx="216" cy="76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pic>
        <p:nvPicPr>
          <p:cNvPr id="3072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0"/>
            <a:ext cx="3352800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8229600" y="228600"/>
            <a:ext cx="457200" cy="304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>
              <a:latin typeface="Calibri" charset="0"/>
            </a:endParaRPr>
          </a:p>
        </p:txBody>
      </p:sp>
      <p:pic>
        <p:nvPicPr>
          <p:cNvPr id="30725" name="Picture 8" descr="SouthernAlpsDolomites.jpg                                      00A39C4FDiscoDuroAir                   C39306BB: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9144000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2958488" y="6325929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&amp; Carminati 2008 </a:t>
            </a:r>
            <a:r>
              <a:rPr lang="it-IT" dirty="0" err="1" smtClean="0"/>
              <a:t>Mem</a:t>
            </a:r>
            <a:r>
              <a:rPr lang="it-IT" dirty="0" smtClean="0"/>
              <a:t>. Descrittive Carta </a:t>
            </a:r>
            <a:r>
              <a:rPr lang="it-IT" dirty="0" err="1" smtClean="0"/>
              <a:t>Geol</a:t>
            </a:r>
            <a:r>
              <a:rPr lang="it-IT" dirty="0" smtClean="0"/>
              <a:t>. </a:t>
            </a:r>
            <a:r>
              <a:rPr lang="it-IT" dirty="0" err="1" smtClean="0"/>
              <a:t>It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465105" y="3573016"/>
            <a:ext cx="94330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/2008DoglioniCarminatiStructuralStyles.pdf</a:t>
            </a:r>
          </a:p>
        </p:txBody>
      </p:sp>
    </p:spTree>
    <p:extLst>
      <p:ext uri="{BB962C8B-B14F-4D97-AF65-F5344CB8AC3E}">
        <p14:creationId xmlns:p14="http://schemas.microsoft.com/office/powerpoint/2010/main" val="4038277668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95400" y="914400"/>
            <a:ext cx="2082800" cy="4572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BASAMENTO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33400" y="3657600"/>
            <a:ext cx="3116263" cy="457200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PERMO-MESOZOICO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207125" y="3733800"/>
            <a:ext cx="1946275" cy="457200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CENOZOICO</a:t>
            </a:r>
          </a:p>
        </p:txBody>
      </p:sp>
      <p:sp>
        <p:nvSpPr>
          <p:cNvPr id="354317" name="Line 13"/>
          <p:cNvSpPr>
            <a:spLocks noChangeShapeType="1"/>
          </p:cNvSpPr>
          <p:nvPr/>
        </p:nvSpPr>
        <p:spPr bwMode="auto">
          <a:xfrm>
            <a:off x="3581400" y="1371600"/>
            <a:ext cx="1143000" cy="4038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1754" name="Text Box 18"/>
          <p:cNvSpPr txBox="1">
            <a:spLocks noChangeArrowheads="1"/>
          </p:cNvSpPr>
          <p:nvPr/>
        </p:nvSpPr>
        <p:spPr bwMode="auto">
          <a:xfrm>
            <a:off x="4692650" y="3062288"/>
            <a:ext cx="1022350" cy="366712"/>
          </a:xfrm>
          <a:prstGeom prst="rect">
            <a:avLst/>
          </a:pr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it-IT" sz="1800"/>
              <a:t>FELTRE</a:t>
            </a:r>
          </a:p>
        </p:txBody>
      </p:sp>
      <p:sp>
        <p:nvSpPr>
          <p:cNvPr id="31755" name="Rectangle 19"/>
          <p:cNvSpPr>
            <a:spLocks noChangeArrowheads="1"/>
          </p:cNvSpPr>
          <p:nvPr/>
        </p:nvSpPr>
        <p:spPr bwMode="auto">
          <a:xfrm>
            <a:off x="4724400" y="2895600"/>
            <a:ext cx="2286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166400" y="6165304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&amp; Carminati 2008 </a:t>
            </a:r>
            <a:r>
              <a:rPr lang="it-IT" dirty="0" err="1" smtClean="0"/>
              <a:t>Mem</a:t>
            </a:r>
            <a:r>
              <a:rPr lang="it-IT" dirty="0" smtClean="0"/>
              <a:t>. Descrittive Carta </a:t>
            </a:r>
            <a:r>
              <a:rPr lang="it-IT" dirty="0" err="1" smtClean="0"/>
              <a:t>Geol</a:t>
            </a:r>
            <a:r>
              <a:rPr lang="it-IT" dirty="0" smtClean="0"/>
              <a:t>. </a:t>
            </a:r>
            <a:r>
              <a:rPr lang="it-IT" dirty="0" err="1" smtClean="0"/>
              <a:t>It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611560" y="6608385"/>
            <a:ext cx="94330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/2008DoglioniCarminatiStructuralStyles.pdf</a:t>
            </a:r>
          </a:p>
        </p:txBody>
      </p:sp>
    </p:spTree>
    <p:extLst>
      <p:ext uri="{BB962C8B-B14F-4D97-AF65-F5344CB8AC3E}">
        <p14:creationId xmlns:p14="http://schemas.microsoft.com/office/powerpoint/2010/main" val="2124502307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2"/>
          <p:cNvGrpSpPr>
            <a:grpSpLocks/>
          </p:cNvGrpSpPr>
          <p:nvPr/>
        </p:nvGrpSpPr>
        <p:grpSpPr bwMode="auto">
          <a:xfrm>
            <a:off x="0" y="0"/>
            <a:ext cx="9144000" cy="6781800"/>
            <a:chOff x="0" y="0"/>
            <a:chExt cx="5760" cy="4272"/>
          </a:xfrm>
        </p:grpSpPr>
        <p:pic>
          <p:nvPicPr>
            <p:cNvPr id="33795" name="Picture 2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49"/>
              <a:ext cx="5760" cy="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796" name="Group 4"/>
            <p:cNvGrpSpPr>
              <a:grpSpLocks/>
            </p:cNvGrpSpPr>
            <p:nvPr/>
          </p:nvGrpSpPr>
          <p:grpSpPr bwMode="auto">
            <a:xfrm>
              <a:off x="48" y="0"/>
              <a:ext cx="3600" cy="2688"/>
              <a:chOff x="48" y="0"/>
              <a:chExt cx="3600" cy="2688"/>
            </a:xfrm>
          </p:grpSpPr>
          <p:pic>
            <p:nvPicPr>
              <p:cNvPr id="33806" name="Picture 5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56"/>
                <a:ext cx="3600" cy="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7" name="Text Box 6"/>
              <p:cNvSpPr txBox="1">
                <a:spLocks noChangeArrowheads="1"/>
              </p:cNvSpPr>
              <p:nvPr/>
            </p:nvSpPr>
            <p:spPr bwMode="auto">
              <a:xfrm>
                <a:off x="3264" y="0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it-IT" sz="1800">
                    <a:latin typeface="Times New Roman" charset="0"/>
                  </a:rPr>
                  <a:t>S</a:t>
                </a:r>
              </a:p>
            </p:txBody>
          </p:sp>
          <p:sp>
            <p:nvSpPr>
              <p:cNvPr id="33808" name="Text Box 7"/>
              <p:cNvSpPr txBox="1">
                <a:spLocks noChangeArrowheads="1"/>
              </p:cNvSpPr>
              <p:nvPr/>
            </p:nvSpPr>
            <p:spPr bwMode="auto">
              <a:xfrm>
                <a:off x="288" y="624"/>
                <a:ext cx="1400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it-IT" sz="1800">
                    <a:latin typeface="Times New Roman" charset="0"/>
                  </a:rPr>
                  <a:t>Basemento Cristallino</a:t>
                </a:r>
              </a:p>
            </p:txBody>
          </p:sp>
          <p:sp>
            <p:nvSpPr>
              <p:cNvPr id="33809" name="Text Box 8"/>
              <p:cNvSpPr txBox="1">
                <a:spLocks noChangeArrowheads="1"/>
              </p:cNvSpPr>
              <p:nvPr/>
            </p:nvSpPr>
            <p:spPr bwMode="auto">
              <a:xfrm>
                <a:off x="2208" y="1392"/>
                <a:ext cx="116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Arial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it-IT" sz="1800">
                    <a:latin typeface="Times New Roman" charset="0"/>
                  </a:rPr>
                  <a:t>Calcari Mesozoici</a:t>
                </a:r>
              </a:p>
            </p:txBody>
          </p:sp>
          <p:sp>
            <p:nvSpPr>
              <p:cNvPr id="33810" name="Line 9"/>
              <p:cNvSpPr>
                <a:spLocks noChangeShapeType="1"/>
              </p:cNvSpPr>
              <p:nvPr/>
            </p:nvSpPr>
            <p:spPr bwMode="auto">
              <a:xfrm flipH="1">
                <a:off x="1008" y="1968"/>
                <a:ext cx="240" cy="7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33797" name="Group 10"/>
            <p:cNvGrpSpPr>
              <a:grpSpLocks/>
            </p:cNvGrpSpPr>
            <p:nvPr/>
          </p:nvGrpSpPr>
          <p:grpSpPr bwMode="auto">
            <a:xfrm>
              <a:off x="1452" y="656"/>
              <a:ext cx="1044" cy="1072"/>
              <a:chOff x="3852" y="704"/>
              <a:chExt cx="1044" cy="1072"/>
            </a:xfrm>
          </p:grpSpPr>
          <p:grpSp>
            <p:nvGrpSpPr>
              <p:cNvPr id="33802" name="Group 11"/>
              <p:cNvGrpSpPr>
                <a:grpSpLocks/>
              </p:cNvGrpSpPr>
              <p:nvPr/>
            </p:nvGrpSpPr>
            <p:grpSpPr bwMode="auto">
              <a:xfrm>
                <a:off x="4409" y="861"/>
                <a:ext cx="240" cy="192"/>
                <a:chOff x="4409" y="861"/>
                <a:chExt cx="240" cy="192"/>
              </a:xfrm>
            </p:grpSpPr>
            <p:sp>
              <p:nvSpPr>
                <p:cNvPr id="33804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4409" y="861"/>
                  <a:ext cx="24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  <p:sp>
              <p:nvSpPr>
                <p:cNvPr id="33805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4505" y="861"/>
                  <a:ext cx="144" cy="4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it-IT"/>
                </a:p>
              </p:txBody>
            </p:sp>
          </p:grpSp>
          <p:sp>
            <p:nvSpPr>
              <p:cNvPr id="33803" name="Freeform 14"/>
              <p:cNvSpPr>
                <a:spLocks/>
              </p:cNvSpPr>
              <p:nvPr/>
            </p:nvSpPr>
            <p:spPr bwMode="auto">
              <a:xfrm>
                <a:off x="3852" y="704"/>
                <a:ext cx="1044" cy="1072"/>
              </a:xfrm>
              <a:custGeom>
                <a:avLst/>
                <a:gdLst>
                  <a:gd name="T0" fmla="*/ 1044 w 1044"/>
                  <a:gd name="T1" fmla="*/ 0 h 1072"/>
                  <a:gd name="T2" fmla="*/ 984 w 1044"/>
                  <a:gd name="T3" fmla="*/ 48 h 1072"/>
                  <a:gd name="T4" fmla="*/ 904 w 1044"/>
                  <a:gd name="T5" fmla="*/ 124 h 1072"/>
                  <a:gd name="T6" fmla="*/ 804 w 1044"/>
                  <a:gd name="T7" fmla="*/ 224 h 1072"/>
                  <a:gd name="T8" fmla="*/ 760 w 1044"/>
                  <a:gd name="T9" fmla="*/ 268 h 1072"/>
                  <a:gd name="T10" fmla="*/ 708 w 1044"/>
                  <a:gd name="T11" fmla="*/ 320 h 1072"/>
                  <a:gd name="T12" fmla="*/ 608 w 1044"/>
                  <a:gd name="T13" fmla="*/ 400 h 1072"/>
                  <a:gd name="T14" fmla="*/ 528 w 1044"/>
                  <a:gd name="T15" fmla="*/ 480 h 1072"/>
                  <a:gd name="T16" fmla="*/ 436 w 1044"/>
                  <a:gd name="T17" fmla="*/ 572 h 1072"/>
                  <a:gd name="T18" fmla="*/ 344 w 1044"/>
                  <a:gd name="T19" fmla="*/ 676 h 1072"/>
                  <a:gd name="T20" fmla="*/ 260 w 1044"/>
                  <a:gd name="T21" fmla="*/ 772 h 1072"/>
                  <a:gd name="T22" fmla="*/ 204 w 1044"/>
                  <a:gd name="T23" fmla="*/ 848 h 1072"/>
                  <a:gd name="T24" fmla="*/ 172 w 1044"/>
                  <a:gd name="T25" fmla="*/ 900 h 1072"/>
                  <a:gd name="T26" fmla="*/ 72 w 1044"/>
                  <a:gd name="T27" fmla="*/ 1000 h 1072"/>
                  <a:gd name="T28" fmla="*/ 24 w 1044"/>
                  <a:gd name="T29" fmla="*/ 1048 h 1072"/>
                  <a:gd name="T30" fmla="*/ 0 w 1044"/>
                  <a:gd name="T31" fmla="*/ 1072 h 10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44"/>
                  <a:gd name="T49" fmla="*/ 0 h 1072"/>
                  <a:gd name="T50" fmla="*/ 1044 w 1044"/>
                  <a:gd name="T51" fmla="*/ 1072 h 107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44" h="1072">
                    <a:moveTo>
                      <a:pt x="1044" y="0"/>
                    </a:moveTo>
                    <a:cubicBezTo>
                      <a:pt x="1022" y="14"/>
                      <a:pt x="1005" y="33"/>
                      <a:pt x="984" y="48"/>
                    </a:cubicBezTo>
                    <a:cubicBezTo>
                      <a:pt x="964" y="77"/>
                      <a:pt x="929" y="98"/>
                      <a:pt x="904" y="124"/>
                    </a:cubicBezTo>
                    <a:cubicBezTo>
                      <a:pt x="871" y="156"/>
                      <a:pt x="837" y="190"/>
                      <a:pt x="804" y="224"/>
                    </a:cubicBezTo>
                    <a:cubicBezTo>
                      <a:pt x="789" y="238"/>
                      <a:pt x="776" y="257"/>
                      <a:pt x="760" y="268"/>
                    </a:cubicBezTo>
                    <a:cubicBezTo>
                      <a:pt x="745" y="289"/>
                      <a:pt x="725" y="302"/>
                      <a:pt x="708" y="320"/>
                    </a:cubicBezTo>
                    <a:cubicBezTo>
                      <a:pt x="677" y="350"/>
                      <a:pt x="644" y="375"/>
                      <a:pt x="608" y="400"/>
                    </a:cubicBezTo>
                    <a:cubicBezTo>
                      <a:pt x="588" y="429"/>
                      <a:pt x="553" y="454"/>
                      <a:pt x="528" y="480"/>
                    </a:cubicBezTo>
                    <a:cubicBezTo>
                      <a:pt x="498" y="509"/>
                      <a:pt x="470" y="548"/>
                      <a:pt x="436" y="572"/>
                    </a:cubicBezTo>
                    <a:cubicBezTo>
                      <a:pt x="410" y="610"/>
                      <a:pt x="371" y="639"/>
                      <a:pt x="344" y="676"/>
                    </a:cubicBezTo>
                    <a:cubicBezTo>
                      <a:pt x="324" y="702"/>
                      <a:pt x="287" y="753"/>
                      <a:pt x="260" y="772"/>
                    </a:cubicBezTo>
                    <a:cubicBezTo>
                      <a:pt x="242" y="797"/>
                      <a:pt x="217" y="820"/>
                      <a:pt x="204" y="848"/>
                    </a:cubicBezTo>
                    <a:cubicBezTo>
                      <a:pt x="196" y="863"/>
                      <a:pt x="186" y="889"/>
                      <a:pt x="172" y="900"/>
                    </a:cubicBezTo>
                    <a:cubicBezTo>
                      <a:pt x="135" y="927"/>
                      <a:pt x="104" y="967"/>
                      <a:pt x="72" y="1000"/>
                    </a:cubicBezTo>
                    <a:cubicBezTo>
                      <a:pt x="56" y="1016"/>
                      <a:pt x="40" y="1032"/>
                      <a:pt x="24" y="1048"/>
                    </a:cubicBezTo>
                    <a:cubicBezTo>
                      <a:pt x="20" y="1051"/>
                      <a:pt x="4" y="1072"/>
                      <a:pt x="0" y="1072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sp>
          <p:nvSpPr>
            <p:cNvPr id="33798" name="Text Box 15"/>
            <p:cNvSpPr txBox="1">
              <a:spLocks noChangeArrowheads="1"/>
            </p:cNvSpPr>
            <p:nvPr/>
          </p:nvSpPr>
          <p:spPr bwMode="auto">
            <a:xfrm>
              <a:off x="1094" y="3914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endParaRPr lang="it-IT" sz="1800">
                <a:latin typeface="Times New Roman" charset="0"/>
              </a:endParaRPr>
            </a:p>
          </p:txBody>
        </p:sp>
        <p:grpSp>
          <p:nvGrpSpPr>
            <p:cNvPr id="33799" name="Group 17"/>
            <p:cNvGrpSpPr>
              <a:grpSpLocks/>
            </p:cNvGrpSpPr>
            <p:nvPr/>
          </p:nvGrpSpPr>
          <p:grpSpPr bwMode="auto">
            <a:xfrm>
              <a:off x="3696" y="474"/>
              <a:ext cx="2064" cy="1462"/>
              <a:chOff x="3696" y="474"/>
              <a:chExt cx="2064" cy="1462"/>
            </a:xfrm>
          </p:grpSpPr>
          <p:pic>
            <p:nvPicPr>
              <p:cNvPr id="33800" name="Picture 18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474"/>
                <a:ext cx="2064" cy="1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1" name="Line 19"/>
              <p:cNvSpPr>
                <a:spLocks noChangeShapeType="1"/>
              </p:cNvSpPr>
              <p:nvPr/>
            </p:nvSpPr>
            <p:spPr bwMode="auto">
              <a:xfrm>
                <a:off x="5184" y="1536"/>
                <a:ext cx="96" cy="240"/>
              </a:xfrm>
              <a:prstGeom prst="line">
                <a:avLst/>
              </a:prstGeom>
              <a:noFill/>
              <a:ln w="762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sp>
        <p:nvSpPr>
          <p:cNvPr id="19" name="CasellaDiTesto 18"/>
          <p:cNvSpPr txBox="1"/>
          <p:nvPr/>
        </p:nvSpPr>
        <p:spPr>
          <a:xfrm>
            <a:off x="179512" y="638132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Doglioni &amp; Carminati 2008 </a:t>
            </a:r>
            <a:r>
              <a:rPr lang="it-IT" dirty="0" err="1" smtClean="0"/>
              <a:t>Mem</a:t>
            </a:r>
            <a:r>
              <a:rPr lang="it-IT" dirty="0" smtClean="0"/>
              <a:t>. Descrittive Carta </a:t>
            </a:r>
            <a:r>
              <a:rPr lang="it-IT" dirty="0" err="1" smtClean="0"/>
              <a:t>Geol</a:t>
            </a:r>
            <a:r>
              <a:rPr lang="it-IT" dirty="0" smtClean="0"/>
              <a:t>. </a:t>
            </a:r>
            <a:r>
              <a:rPr lang="it-IT" dirty="0" err="1" smtClean="0"/>
              <a:t>It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20" name="Rettangolo 19"/>
          <p:cNvSpPr/>
          <p:nvPr/>
        </p:nvSpPr>
        <p:spPr>
          <a:xfrm>
            <a:off x="165820" y="18628"/>
            <a:ext cx="94330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/2008DoglioniCarminatiStructuralStyles.pdf</a:t>
            </a:r>
          </a:p>
        </p:txBody>
      </p:sp>
    </p:spTree>
    <p:extLst>
      <p:ext uri="{BB962C8B-B14F-4D97-AF65-F5344CB8AC3E}">
        <p14:creationId xmlns:p14="http://schemas.microsoft.com/office/powerpoint/2010/main" val="3889517852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de_2_eq_waves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34634"/>
            <a:ext cx="8640960" cy="648072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483768" y="6320472"/>
            <a:ext cx="404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 terremoti sono liberazione di energia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600200"/>
            <a:ext cx="9067800" cy="4724400"/>
            <a:chOff x="0" y="1008"/>
            <a:chExt cx="5712" cy="2976"/>
          </a:xfrm>
        </p:grpSpPr>
        <p:sp>
          <p:nvSpPr>
            <p:cNvPr id="149511" name="Freeform 3"/>
            <p:cNvSpPr>
              <a:spLocks/>
            </p:cNvSpPr>
            <p:nvPr/>
          </p:nvSpPr>
          <p:spPr bwMode="auto">
            <a:xfrm>
              <a:off x="0" y="2304"/>
              <a:ext cx="5712" cy="1680"/>
            </a:xfrm>
            <a:custGeom>
              <a:avLst/>
              <a:gdLst>
                <a:gd name="T0" fmla="*/ 5712 w 5712"/>
                <a:gd name="T1" fmla="*/ 1680 h 1680"/>
                <a:gd name="T2" fmla="*/ 5232 w 5712"/>
                <a:gd name="T3" fmla="*/ 1536 h 1680"/>
                <a:gd name="T4" fmla="*/ 4512 w 5712"/>
                <a:gd name="T5" fmla="*/ 1296 h 1680"/>
                <a:gd name="T6" fmla="*/ 3984 w 5712"/>
                <a:gd name="T7" fmla="*/ 1056 h 1680"/>
                <a:gd name="T8" fmla="*/ 3648 w 5712"/>
                <a:gd name="T9" fmla="*/ 912 h 1680"/>
                <a:gd name="T10" fmla="*/ 3168 w 5712"/>
                <a:gd name="T11" fmla="*/ 864 h 1680"/>
                <a:gd name="T12" fmla="*/ 2688 w 5712"/>
                <a:gd name="T13" fmla="*/ 864 h 1680"/>
                <a:gd name="T14" fmla="*/ 2112 w 5712"/>
                <a:gd name="T15" fmla="*/ 672 h 1680"/>
                <a:gd name="T16" fmla="*/ 1440 w 5712"/>
                <a:gd name="T17" fmla="*/ 384 h 1680"/>
                <a:gd name="T18" fmla="*/ 768 w 5712"/>
                <a:gd name="T19" fmla="*/ 96 h 1680"/>
                <a:gd name="T20" fmla="*/ 528 w 5712"/>
                <a:gd name="T21" fmla="*/ 48 h 1680"/>
                <a:gd name="T22" fmla="*/ 288 w 5712"/>
                <a:gd name="T23" fmla="*/ 48 h 1680"/>
                <a:gd name="T24" fmla="*/ 0 w 5712"/>
                <a:gd name="T25" fmla="*/ 0 h 16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712"/>
                <a:gd name="T40" fmla="*/ 0 h 1680"/>
                <a:gd name="T41" fmla="*/ 5712 w 5712"/>
                <a:gd name="T42" fmla="*/ 1680 h 16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712" h="1680">
                  <a:moveTo>
                    <a:pt x="5712" y="1680"/>
                  </a:moveTo>
                  <a:cubicBezTo>
                    <a:pt x="5572" y="1640"/>
                    <a:pt x="5432" y="1600"/>
                    <a:pt x="5232" y="1536"/>
                  </a:cubicBezTo>
                  <a:cubicBezTo>
                    <a:pt x="5032" y="1472"/>
                    <a:pt x="4720" y="1376"/>
                    <a:pt x="4512" y="1296"/>
                  </a:cubicBezTo>
                  <a:cubicBezTo>
                    <a:pt x="4304" y="1216"/>
                    <a:pt x="4128" y="1120"/>
                    <a:pt x="3984" y="1056"/>
                  </a:cubicBezTo>
                  <a:cubicBezTo>
                    <a:pt x="3840" y="992"/>
                    <a:pt x="3784" y="944"/>
                    <a:pt x="3648" y="912"/>
                  </a:cubicBezTo>
                  <a:cubicBezTo>
                    <a:pt x="3512" y="880"/>
                    <a:pt x="3328" y="872"/>
                    <a:pt x="3168" y="864"/>
                  </a:cubicBezTo>
                  <a:cubicBezTo>
                    <a:pt x="3008" y="856"/>
                    <a:pt x="2864" y="896"/>
                    <a:pt x="2688" y="864"/>
                  </a:cubicBezTo>
                  <a:cubicBezTo>
                    <a:pt x="2512" y="832"/>
                    <a:pt x="2320" y="752"/>
                    <a:pt x="2112" y="672"/>
                  </a:cubicBezTo>
                  <a:cubicBezTo>
                    <a:pt x="1904" y="592"/>
                    <a:pt x="1664" y="480"/>
                    <a:pt x="1440" y="384"/>
                  </a:cubicBezTo>
                  <a:cubicBezTo>
                    <a:pt x="1216" y="288"/>
                    <a:pt x="920" y="152"/>
                    <a:pt x="768" y="96"/>
                  </a:cubicBezTo>
                  <a:cubicBezTo>
                    <a:pt x="616" y="40"/>
                    <a:pt x="608" y="56"/>
                    <a:pt x="528" y="48"/>
                  </a:cubicBezTo>
                  <a:cubicBezTo>
                    <a:pt x="448" y="40"/>
                    <a:pt x="376" y="56"/>
                    <a:pt x="288" y="48"/>
                  </a:cubicBezTo>
                  <a:cubicBezTo>
                    <a:pt x="200" y="40"/>
                    <a:pt x="100" y="20"/>
                    <a:pt x="0" y="0"/>
                  </a:cubicBezTo>
                </a:path>
              </a:pathLst>
            </a:custGeom>
            <a:noFill/>
            <a:ln w="57150">
              <a:solidFill>
                <a:srgbClr val="EE0E1E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49512" name="Freeform 4"/>
            <p:cNvSpPr>
              <a:spLocks/>
            </p:cNvSpPr>
            <p:nvPr/>
          </p:nvSpPr>
          <p:spPr bwMode="auto">
            <a:xfrm>
              <a:off x="2352" y="1008"/>
              <a:ext cx="2640" cy="544"/>
            </a:xfrm>
            <a:custGeom>
              <a:avLst/>
              <a:gdLst>
                <a:gd name="T0" fmla="*/ 2640 w 2640"/>
                <a:gd name="T1" fmla="*/ 480 h 544"/>
                <a:gd name="T2" fmla="*/ 2256 w 2640"/>
                <a:gd name="T3" fmla="*/ 528 h 544"/>
                <a:gd name="T4" fmla="*/ 1776 w 2640"/>
                <a:gd name="T5" fmla="*/ 384 h 544"/>
                <a:gd name="T6" fmla="*/ 1008 w 2640"/>
                <a:gd name="T7" fmla="*/ 288 h 544"/>
                <a:gd name="T8" fmla="*/ 240 w 2640"/>
                <a:gd name="T9" fmla="*/ 96 h 544"/>
                <a:gd name="T10" fmla="*/ 0 w 2640"/>
                <a:gd name="T11" fmla="*/ 0 h 5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0"/>
                <a:gd name="T19" fmla="*/ 0 h 544"/>
                <a:gd name="T20" fmla="*/ 2640 w 2640"/>
                <a:gd name="T21" fmla="*/ 544 h 5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0" h="544">
                  <a:moveTo>
                    <a:pt x="2640" y="480"/>
                  </a:moveTo>
                  <a:cubicBezTo>
                    <a:pt x="2520" y="512"/>
                    <a:pt x="2400" y="544"/>
                    <a:pt x="2256" y="528"/>
                  </a:cubicBezTo>
                  <a:cubicBezTo>
                    <a:pt x="2112" y="512"/>
                    <a:pt x="1984" y="424"/>
                    <a:pt x="1776" y="384"/>
                  </a:cubicBezTo>
                  <a:cubicBezTo>
                    <a:pt x="1568" y="344"/>
                    <a:pt x="1264" y="336"/>
                    <a:pt x="1008" y="288"/>
                  </a:cubicBezTo>
                  <a:cubicBezTo>
                    <a:pt x="752" y="240"/>
                    <a:pt x="408" y="144"/>
                    <a:pt x="240" y="96"/>
                  </a:cubicBezTo>
                  <a:cubicBezTo>
                    <a:pt x="72" y="48"/>
                    <a:pt x="36" y="24"/>
                    <a:pt x="0" y="0"/>
                  </a:cubicBezTo>
                </a:path>
              </a:pathLst>
            </a:custGeom>
            <a:noFill/>
            <a:ln w="38100">
              <a:solidFill>
                <a:srgbClr val="EE0E1E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31782" name="Freeform 6"/>
          <p:cNvSpPr>
            <a:spLocks/>
          </p:cNvSpPr>
          <p:nvPr/>
        </p:nvSpPr>
        <p:spPr bwMode="auto">
          <a:xfrm>
            <a:off x="3390900" y="2654300"/>
            <a:ext cx="4610100" cy="3060700"/>
          </a:xfrm>
          <a:custGeom>
            <a:avLst/>
            <a:gdLst>
              <a:gd name="T0" fmla="*/ 2147483647 w 2904"/>
              <a:gd name="T1" fmla="*/ 2147483647 h 1928"/>
              <a:gd name="T2" fmla="*/ 2147483647 w 2904"/>
              <a:gd name="T3" fmla="*/ 2147483647 h 1928"/>
              <a:gd name="T4" fmla="*/ 2147483647 w 2904"/>
              <a:gd name="T5" fmla="*/ 2147483647 h 1928"/>
              <a:gd name="T6" fmla="*/ 2147483647 w 2904"/>
              <a:gd name="T7" fmla="*/ 2147483647 h 1928"/>
              <a:gd name="T8" fmla="*/ 2147483647 w 2904"/>
              <a:gd name="T9" fmla="*/ 2147483647 h 1928"/>
              <a:gd name="T10" fmla="*/ 2147483647 w 2904"/>
              <a:gd name="T11" fmla="*/ 2147483647 h 1928"/>
              <a:gd name="T12" fmla="*/ 2147483647 w 2904"/>
              <a:gd name="T13" fmla="*/ 2147483647 h 1928"/>
              <a:gd name="T14" fmla="*/ 2147483647 w 2904"/>
              <a:gd name="T15" fmla="*/ 2147483647 h 1928"/>
              <a:gd name="T16" fmla="*/ 2147483647 w 2904"/>
              <a:gd name="T17" fmla="*/ 2147483647 h 1928"/>
              <a:gd name="T18" fmla="*/ 2147483647 w 2904"/>
              <a:gd name="T19" fmla="*/ 2147483647 h 1928"/>
              <a:gd name="T20" fmla="*/ 2147483647 w 2904"/>
              <a:gd name="T21" fmla="*/ 2147483647 h 1928"/>
              <a:gd name="T22" fmla="*/ 2147483647 w 2904"/>
              <a:gd name="T23" fmla="*/ 2147483647 h 1928"/>
              <a:gd name="T24" fmla="*/ 2147483647 w 2904"/>
              <a:gd name="T25" fmla="*/ 2147483647 h 1928"/>
              <a:gd name="T26" fmla="*/ 2147483647 w 2904"/>
              <a:gd name="T27" fmla="*/ 2147483647 h 1928"/>
              <a:gd name="T28" fmla="*/ 2147483647 w 2904"/>
              <a:gd name="T29" fmla="*/ 2147483647 h 1928"/>
              <a:gd name="T30" fmla="*/ 2147483647 w 2904"/>
              <a:gd name="T31" fmla="*/ 2147483647 h 192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904"/>
              <a:gd name="T49" fmla="*/ 0 h 1928"/>
              <a:gd name="T50" fmla="*/ 2904 w 2904"/>
              <a:gd name="T51" fmla="*/ 1928 h 192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904" h="1928">
                <a:moveTo>
                  <a:pt x="2904" y="8"/>
                </a:moveTo>
                <a:cubicBezTo>
                  <a:pt x="2804" y="28"/>
                  <a:pt x="2704" y="48"/>
                  <a:pt x="2568" y="56"/>
                </a:cubicBezTo>
                <a:cubicBezTo>
                  <a:pt x="2432" y="64"/>
                  <a:pt x="2216" y="56"/>
                  <a:pt x="2088" y="56"/>
                </a:cubicBezTo>
                <a:cubicBezTo>
                  <a:pt x="1960" y="56"/>
                  <a:pt x="1944" y="64"/>
                  <a:pt x="1800" y="56"/>
                </a:cubicBezTo>
                <a:cubicBezTo>
                  <a:pt x="1656" y="48"/>
                  <a:pt x="1344" y="16"/>
                  <a:pt x="1224" y="8"/>
                </a:cubicBezTo>
                <a:cubicBezTo>
                  <a:pt x="1104" y="0"/>
                  <a:pt x="1176" y="0"/>
                  <a:pt x="1080" y="8"/>
                </a:cubicBezTo>
                <a:cubicBezTo>
                  <a:pt x="984" y="16"/>
                  <a:pt x="800" y="40"/>
                  <a:pt x="648" y="56"/>
                </a:cubicBezTo>
                <a:cubicBezTo>
                  <a:pt x="496" y="72"/>
                  <a:pt x="272" y="96"/>
                  <a:pt x="168" y="104"/>
                </a:cubicBezTo>
                <a:cubicBezTo>
                  <a:pt x="64" y="112"/>
                  <a:pt x="48" y="96"/>
                  <a:pt x="24" y="104"/>
                </a:cubicBezTo>
                <a:cubicBezTo>
                  <a:pt x="0" y="112"/>
                  <a:pt x="16" y="120"/>
                  <a:pt x="24" y="152"/>
                </a:cubicBezTo>
                <a:cubicBezTo>
                  <a:pt x="32" y="184"/>
                  <a:pt x="16" y="232"/>
                  <a:pt x="72" y="296"/>
                </a:cubicBezTo>
                <a:cubicBezTo>
                  <a:pt x="128" y="360"/>
                  <a:pt x="224" y="440"/>
                  <a:pt x="360" y="536"/>
                </a:cubicBezTo>
                <a:cubicBezTo>
                  <a:pt x="496" y="632"/>
                  <a:pt x="680" y="768"/>
                  <a:pt x="888" y="872"/>
                </a:cubicBezTo>
                <a:cubicBezTo>
                  <a:pt x="1096" y="976"/>
                  <a:pt x="1424" y="1064"/>
                  <a:pt x="1608" y="1160"/>
                </a:cubicBezTo>
                <a:cubicBezTo>
                  <a:pt x="1792" y="1256"/>
                  <a:pt x="1840" y="1320"/>
                  <a:pt x="1992" y="1448"/>
                </a:cubicBezTo>
                <a:cubicBezTo>
                  <a:pt x="2144" y="1576"/>
                  <a:pt x="2432" y="1848"/>
                  <a:pt x="2520" y="1928"/>
                </a:cubicBezTo>
              </a:path>
            </a:pathLst>
          </a:cu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9509" name="Text Box 7"/>
          <p:cNvSpPr txBox="1">
            <a:spLocks noChangeArrowheads="1"/>
          </p:cNvSpPr>
          <p:nvPr/>
        </p:nvSpPr>
        <p:spPr bwMode="auto">
          <a:xfrm>
            <a:off x="1508125" y="2879725"/>
            <a:ext cx="574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DP</a:t>
            </a:r>
          </a:p>
        </p:txBody>
      </p:sp>
      <p:sp>
        <p:nvSpPr>
          <p:cNvPr id="149510" name="Text Box 8"/>
          <p:cNvSpPr txBox="1">
            <a:spLocks noChangeArrowheads="1"/>
          </p:cNvSpPr>
          <p:nvPr/>
        </p:nvSpPr>
        <p:spPr bwMode="auto">
          <a:xfrm>
            <a:off x="914400" y="40386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B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83453" y="431086"/>
            <a:ext cx="424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err="1" smtClean="0">
                <a:solidFill>
                  <a:schemeClr val="bg1"/>
                </a:solidFill>
              </a:rPr>
              <a:t>S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6024" y="6088072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Doglioni &amp; Carminati 2008 </a:t>
            </a:r>
            <a:r>
              <a:rPr lang="it-IT" dirty="0" err="1" smtClean="0">
                <a:solidFill>
                  <a:srgbClr val="FFFFFF"/>
                </a:solidFill>
              </a:rPr>
              <a:t>Mem</a:t>
            </a:r>
            <a:r>
              <a:rPr lang="it-IT" dirty="0" smtClean="0">
                <a:solidFill>
                  <a:srgbClr val="FFFFFF"/>
                </a:solidFill>
              </a:rPr>
              <a:t>. Descrittive Carta </a:t>
            </a:r>
            <a:r>
              <a:rPr lang="it-IT" dirty="0" err="1" smtClean="0">
                <a:solidFill>
                  <a:srgbClr val="FFFFFF"/>
                </a:solidFill>
              </a:rPr>
              <a:t>Geol</a:t>
            </a:r>
            <a:r>
              <a:rPr lang="it-IT" dirty="0" smtClean="0">
                <a:solidFill>
                  <a:srgbClr val="FFFFFF"/>
                </a:solidFill>
              </a:rPr>
              <a:t>. </a:t>
            </a:r>
            <a:r>
              <a:rPr lang="it-IT" dirty="0" err="1" smtClean="0">
                <a:solidFill>
                  <a:srgbClr val="FFFFFF"/>
                </a:solidFill>
              </a:rPr>
              <a:t>It</a:t>
            </a:r>
            <a:r>
              <a:rPr lang="it-IT" dirty="0" smtClean="0">
                <a:solidFill>
                  <a:srgbClr val="FFFFFF"/>
                </a:solidFill>
              </a:rPr>
              <a:t>.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067944" y="584974"/>
            <a:ext cx="3225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Sass</a:t>
            </a:r>
            <a:r>
              <a:rPr lang="it-IT" dirty="0" smtClean="0">
                <a:solidFill>
                  <a:srgbClr val="FFFFFF"/>
                </a:solidFill>
              </a:rPr>
              <a:t> de Mura – Vette </a:t>
            </a:r>
            <a:r>
              <a:rPr lang="it-IT" dirty="0" err="1" smtClean="0">
                <a:solidFill>
                  <a:srgbClr val="FFFFFF"/>
                </a:solidFill>
              </a:rPr>
              <a:t>Feltrine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11560" y="6464369"/>
            <a:ext cx="8190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FFFFFF"/>
                </a:solidFill>
              </a:rPr>
              <a:t>http://www.dst.uniroma1.it/dst1/</a:t>
            </a:r>
            <a:r>
              <a:rPr lang="it-IT" sz="1200" dirty="0" err="1">
                <a:solidFill>
                  <a:srgbClr val="FFFFFF"/>
                </a:solidFill>
              </a:rPr>
              <a:t>sciterra</a:t>
            </a:r>
            <a:r>
              <a:rPr lang="it-IT" sz="1200" dirty="0">
                <a:solidFill>
                  <a:srgbClr val="FFFFFF"/>
                </a:solidFill>
              </a:rPr>
              <a:t>/sezioni/</a:t>
            </a:r>
            <a:r>
              <a:rPr lang="it-IT" sz="1200" dirty="0" err="1">
                <a:solidFill>
                  <a:srgbClr val="FFFFFF"/>
                </a:solidFill>
              </a:rPr>
              <a:t>doglioni</a:t>
            </a:r>
            <a:r>
              <a:rPr lang="it-IT" sz="1200" dirty="0">
                <a:solidFill>
                  <a:srgbClr val="FFFFFF"/>
                </a:solidFill>
              </a:rPr>
              <a:t>/</a:t>
            </a:r>
            <a:r>
              <a:rPr lang="it-IT" sz="1200" dirty="0" err="1">
                <a:solidFill>
                  <a:srgbClr val="FFFFFF"/>
                </a:solidFill>
              </a:rPr>
              <a:t>Publ_download</a:t>
            </a:r>
            <a:r>
              <a:rPr lang="it-IT" sz="1200" dirty="0">
                <a:solidFill>
                  <a:srgbClr val="FFFFFF"/>
                </a:solidFill>
              </a:rPr>
              <a:t>/2008DoglioniCarminatiStructuralStyles.pdf</a:t>
            </a:r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7175"/>
            <a:ext cx="9144000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446320" y="5980638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Doglioni &amp; Carminati 2008 </a:t>
            </a:r>
            <a:r>
              <a:rPr lang="it-IT" dirty="0" err="1" smtClean="0">
                <a:solidFill>
                  <a:srgbClr val="FFFFFF"/>
                </a:solidFill>
              </a:rPr>
              <a:t>Mem</a:t>
            </a:r>
            <a:r>
              <a:rPr lang="it-IT" dirty="0" smtClean="0">
                <a:solidFill>
                  <a:srgbClr val="FFFFFF"/>
                </a:solidFill>
              </a:rPr>
              <a:t>. Descrittive Carta </a:t>
            </a:r>
            <a:r>
              <a:rPr lang="it-IT" dirty="0" err="1" smtClean="0">
                <a:solidFill>
                  <a:srgbClr val="FFFFFF"/>
                </a:solidFill>
              </a:rPr>
              <a:t>Geol</a:t>
            </a:r>
            <a:r>
              <a:rPr lang="it-IT" dirty="0" smtClean="0">
                <a:solidFill>
                  <a:srgbClr val="FFFFFF"/>
                </a:solidFill>
              </a:rPr>
              <a:t>. </a:t>
            </a:r>
            <a:r>
              <a:rPr lang="it-IT" dirty="0" err="1" smtClean="0">
                <a:solidFill>
                  <a:srgbClr val="FFFFFF"/>
                </a:solidFill>
              </a:rPr>
              <a:t>It</a:t>
            </a:r>
            <a:r>
              <a:rPr lang="it-IT" dirty="0" smtClean="0">
                <a:solidFill>
                  <a:srgbClr val="FFFFFF"/>
                </a:solidFill>
              </a:rPr>
              <a:t>.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668030" y="1064072"/>
            <a:ext cx="3632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Campon</a:t>
            </a:r>
            <a:r>
              <a:rPr lang="it-IT" dirty="0" smtClean="0">
                <a:solidFill>
                  <a:srgbClr val="FFFFFF"/>
                </a:solidFill>
              </a:rPr>
              <a:t> d’Avena  e Vette </a:t>
            </a:r>
            <a:r>
              <a:rPr lang="it-IT" dirty="0" err="1" smtClean="0">
                <a:solidFill>
                  <a:srgbClr val="FFFFFF"/>
                </a:solidFill>
              </a:rPr>
              <a:t>Feltrine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683568" y="6411555"/>
            <a:ext cx="8190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FFFFFF"/>
                </a:solidFill>
              </a:rPr>
              <a:t>http://www.dst.uniroma1.it/dst1/</a:t>
            </a:r>
            <a:r>
              <a:rPr lang="it-IT" sz="1200" dirty="0" err="1">
                <a:solidFill>
                  <a:srgbClr val="FFFFFF"/>
                </a:solidFill>
              </a:rPr>
              <a:t>sciterra</a:t>
            </a:r>
            <a:r>
              <a:rPr lang="it-IT" sz="1200" dirty="0">
                <a:solidFill>
                  <a:srgbClr val="FFFFFF"/>
                </a:solidFill>
              </a:rPr>
              <a:t>/sezioni/</a:t>
            </a:r>
            <a:r>
              <a:rPr lang="it-IT" sz="1200" dirty="0" err="1">
                <a:solidFill>
                  <a:srgbClr val="FFFFFF"/>
                </a:solidFill>
              </a:rPr>
              <a:t>doglioni</a:t>
            </a:r>
            <a:r>
              <a:rPr lang="it-IT" sz="1200" dirty="0">
                <a:solidFill>
                  <a:srgbClr val="FFFFFF"/>
                </a:solidFill>
              </a:rPr>
              <a:t>/</a:t>
            </a:r>
            <a:r>
              <a:rPr lang="it-IT" sz="1200" dirty="0" err="1">
                <a:solidFill>
                  <a:srgbClr val="FFFFFF"/>
                </a:solidFill>
              </a:rPr>
              <a:t>Publ_download</a:t>
            </a:r>
            <a:r>
              <a:rPr lang="it-IT" sz="1200" dirty="0">
                <a:solidFill>
                  <a:srgbClr val="FFFFFF"/>
                </a:solidFill>
              </a:rPr>
              <a:t>/2008DoglioniCarminatiStructuralStyles.pdf</a:t>
            </a:r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38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3" name="Rectangle 4"/>
          <p:cNvSpPr>
            <a:spLocks noChangeArrowheads="1"/>
          </p:cNvSpPr>
          <p:nvPr/>
        </p:nvSpPr>
        <p:spPr bwMode="auto">
          <a:xfrm>
            <a:off x="0" y="1538288"/>
            <a:ext cx="382588" cy="519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sz="2800"/>
              <a:t>S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547664" y="6021288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Doglioni &amp; Carminati 2008 </a:t>
            </a:r>
            <a:r>
              <a:rPr lang="it-IT" dirty="0" err="1" smtClean="0">
                <a:solidFill>
                  <a:srgbClr val="FFFFFF"/>
                </a:solidFill>
              </a:rPr>
              <a:t>Mem</a:t>
            </a:r>
            <a:r>
              <a:rPr lang="it-IT" dirty="0" smtClean="0">
                <a:solidFill>
                  <a:srgbClr val="FFFFFF"/>
                </a:solidFill>
              </a:rPr>
              <a:t>. Descrittive Carta </a:t>
            </a:r>
            <a:r>
              <a:rPr lang="it-IT" dirty="0" err="1" smtClean="0">
                <a:solidFill>
                  <a:srgbClr val="FFFFFF"/>
                </a:solidFill>
              </a:rPr>
              <a:t>Geol</a:t>
            </a:r>
            <a:r>
              <a:rPr lang="it-IT" dirty="0" smtClean="0">
                <a:solidFill>
                  <a:srgbClr val="FFFFFF"/>
                </a:solidFill>
              </a:rPr>
              <a:t>. </a:t>
            </a:r>
            <a:r>
              <a:rPr lang="it-IT" dirty="0" err="1" smtClean="0">
                <a:solidFill>
                  <a:srgbClr val="FFFFFF"/>
                </a:solidFill>
              </a:rPr>
              <a:t>It</a:t>
            </a:r>
            <a:r>
              <a:rPr lang="it-IT" dirty="0" smtClean="0">
                <a:solidFill>
                  <a:srgbClr val="FFFFFF"/>
                </a:solidFill>
              </a:rPr>
              <a:t>.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668030" y="1064072"/>
            <a:ext cx="3632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Campon</a:t>
            </a:r>
            <a:r>
              <a:rPr lang="it-IT" dirty="0" smtClean="0">
                <a:solidFill>
                  <a:srgbClr val="FFFFFF"/>
                </a:solidFill>
              </a:rPr>
              <a:t> d’Avena  e Vette </a:t>
            </a:r>
            <a:r>
              <a:rPr lang="it-IT" dirty="0" err="1" smtClean="0">
                <a:solidFill>
                  <a:srgbClr val="FFFFFF"/>
                </a:solidFill>
              </a:rPr>
              <a:t>Feltrine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683568" y="6411555"/>
            <a:ext cx="8190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FFFFFF"/>
                </a:solidFill>
              </a:rPr>
              <a:t>http://www.dst.uniroma1.it/dst1/</a:t>
            </a:r>
            <a:r>
              <a:rPr lang="it-IT" sz="1200" dirty="0" err="1">
                <a:solidFill>
                  <a:srgbClr val="FFFFFF"/>
                </a:solidFill>
              </a:rPr>
              <a:t>sciterra</a:t>
            </a:r>
            <a:r>
              <a:rPr lang="it-IT" sz="1200" dirty="0">
                <a:solidFill>
                  <a:srgbClr val="FFFFFF"/>
                </a:solidFill>
              </a:rPr>
              <a:t>/sezioni/</a:t>
            </a:r>
            <a:r>
              <a:rPr lang="it-IT" sz="1200" dirty="0" err="1">
                <a:solidFill>
                  <a:srgbClr val="FFFFFF"/>
                </a:solidFill>
              </a:rPr>
              <a:t>doglioni</a:t>
            </a:r>
            <a:r>
              <a:rPr lang="it-IT" sz="1200" dirty="0">
                <a:solidFill>
                  <a:srgbClr val="FFFFFF"/>
                </a:solidFill>
              </a:rPr>
              <a:t>/</a:t>
            </a:r>
            <a:r>
              <a:rPr lang="it-IT" sz="1200" dirty="0" err="1">
                <a:solidFill>
                  <a:srgbClr val="FFFFFF"/>
                </a:solidFill>
              </a:rPr>
              <a:t>Publ_download</a:t>
            </a:r>
            <a:r>
              <a:rPr lang="it-IT" sz="1200" dirty="0">
                <a:solidFill>
                  <a:srgbClr val="FFFFFF"/>
                </a:solidFill>
              </a:rPr>
              <a:t>/2008DoglioniCarminatiStructuralStyles.pdf</a:t>
            </a:r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0338" y="319088"/>
            <a:ext cx="9466263" cy="621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0" y="304800"/>
            <a:ext cx="382588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800"/>
              <a:t>S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547664" y="6156012"/>
            <a:ext cx="615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Doglioni &amp; Carminati 2008 </a:t>
            </a:r>
            <a:r>
              <a:rPr lang="it-IT" dirty="0" err="1" smtClean="0">
                <a:solidFill>
                  <a:srgbClr val="FFFFFF"/>
                </a:solidFill>
              </a:rPr>
              <a:t>Mem</a:t>
            </a:r>
            <a:r>
              <a:rPr lang="it-IT" dirty="0" smtClean="0">
                <a:solidFill>
                  <a:srgbClr val="FFFFFF"/>
                </a:solidFill>
              </a:rPr>
              <a:t>. Descrittive Carta </a:t>
            </a:r>
            <a:r>
              <a:rPr lang="it-IT" dirty="0" err="1" smtClean="0">
                <a:solidFill>
                  <a:srgbClr val="FFFFFF"/>
                </a:solidFill>
              </a:rPr>
              <a:t>Geol</a:t>
            </a:r>
            <a:r>
              <a:rPr lang="it-IT" dirty="0" smtClean="0">
                <a:solidFill>
                  <a:srgbClr val="FFFFFF"/>
                </a:solidFill>
              </a:rPr>
              <a:t>. </a:t>
            </a:r>
            <a:r>
              <a:rPr lang="it-IT" dirty="0" err="1" smtClean="0">
                <a:solidFill>
                  <a:srgbClr val="FFFFFF"/>
                </a:solidFill>
              </a:rPr>
              <a:t>It</a:t>
            </a:r>
            <a:r>
              <a:rPr lang="it-IT" dirty="0" smtClean="0">
                <a:solidFill>
                  <a:srgbClr val="FFFFFF"/>
                </a:solidFill>
              </a:rPr>
              <a:t>.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04248" y="2276872"/>
            <a:ext cx="201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Dolomiti Bellunesi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6104449" y="2060848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urassic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19672" y="5661248"/>
            <a:ext cx="825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ertiary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11560" y="6525344"/>
            <a:ext cx="94330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FFFFFF"/>
                </a:solidFill>
              </a:rPr>
              <a:t>http://www.dst.uniroma1.it/dst1/</a:t>
            </a:r>
            <a:r>
              <a:rPr lang="it-IT" sz="1200" dirty="0" err="1">
                <a:solidFill>
                  <a:srgbClr val="FFFFFF"/>
                </a:solidFill>
              </a:rPr>
              <a:t>sciterra</a:t>
            </a:r>
            <a:r>
              <a:rPr lang="it-IT" sz="1200" dirty="0">
                <a:solidFill>
                  <a:srgbClr val="FFFFFF"/>
                </a:solidFill>
              </a:rPr>
              <a:t>/sezioni/</a:t>
            </a:r>
            <a:r>
              <a:rPr lang="it-IT" sz="1200" dirty="0" err="1">
                <a:solidFill>
                  <a:srgbClr val="FFFFFF"/>
                </a:solidFill>
              </a:rPr>
              <a:t>doglioni</a:t>
            </a:r>
            <a:r>
              <a:rPr lang="it-IT" sz="1200" dirty="0">
                <a:solidFill>
                  <a:srgbClr val="FFFFFF"/>
                </a:solidFill>
              </a:rPr>
              <a:t>/</a:t>
            </a:r>
            <a:r>
              <a:rPr lang="it-IT" sz="1200" dirty="0" err="1">
                <a:solidFill>
                  <a:srgbClr val="FFFFFF"/>
                </a:solidFill>
              </a:rPr>
              <a:t>Publ_download</a:t>
            </a:r>
            <a:r>
              <a:rPr lang="it-IT" sz="1200" dirty="0">
                <a:solidFill>
                  <a:srgbClr val="FFFFFF"/>
                </a:solidFill>
              </a:rPr>
              <a:t>/2008DoglioniCarminatiStructuralStyles.pdf</a:t>
            </a:r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83568" y="6453336"/>
            <a:ext cx="7794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Evoluzione di una piega per propagazione di faglia, tipica delle Alpi Venete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79512" y="116632"/>
            <a:ext cx="2724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Rick </a:t>
            </a:r>
            <a:r>
              <a:rPr lang="it-IT" dirty="0" err="1" smtClean="0"/>
              <a:t>Allmendinger</a:t>
            </a:r>
            <a:r>
              <a:rPr lang="it-IT" dirty="0" smtClean="0"/>
              <a:t> model</a:t>
            </a:r>
            <a:endParaRPr lang="it-IT" dirty="0"/>
          </a:p>
        </p:txBody>
      </p:sp>
      <p:pic>
        <p:nvPicPr>
          <p:cNvPr id="4" name="Slide_24_Listric (convertito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28650"/>
            <a:ext cx="9144000" cy="559911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49467" y="411042"/>
            <a:ext cx="6483866" cy="6186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/>
              <a:t>1001</a:t>
            </a:r>
            <a:r>
              <a:rPr lang="es-ES_tradnl" b="1" dirty="0"/>
              <a:t> </a:t>
            </a:r>
            <a:r>
              <a:rPr lang="es-ES_tradnl" b="1" dirty="0" err="1" smtClean="0"/>
              <a:t>veronese</a:t>
            </a:r>
            <a:endParaRPr lang="es-ES_tradnl" b="1" dirty="0"/>
          </a:p>
          <a:p>
            <a:r>
              <a:rPr lang="it-IT" b="1" dirty="0" smtClean="0"/>
              <a:t>1004 padovano</a:t>
            </a:r>
            <a:endParaRPr lang="it-IT" b="1" dirty="0"/>
          </a:p>
          <a:p>
            <a:r>
              <a:rPr lang="it-IT" b="1" dirty="0" smtClean="0"/>
              <a:t>1117 Verona M 6.7 (30.000 morti)</a:t>
            </a:r>
            <a:endParaRPr lang="it-IT" b="1" dirty="0"/>
          </a:p>
          <a:p>
            <a:r>
              <a:rPr lang="fr-FR" b="1" dirty="0" smtClean="0"/>
              <a:t>1268</a:t>
            </a:r>
            <a:r>
              <a:rPr lang="fr-FR" b="1" dirty="0"/>
              <a:t> </a:t>
            </a:r>
            <a:r>
              <a:rPr lang="fr-FR" b="1" dirty="0" err="1" smtClean="0"/>
              <a:t>Trevigiano</a:t>
            </a:r>
            <a:r>
              <a:rPr lang="fr-FR" b="1" dirty="0" smtClean="0"/>
              <a:t> M 5.4</a:t>
            </a:r>
            <a:endParaRPr lang="fr-FR" b="1" dirty="0"/>
          </a:p>
          <a:p>
            <a:r>
              <a:rPr lang="it-IT" b="1" dirty="0" smtClean="0"/>
              <a:t>1284 Venezia? M 5</a:t>
            </a:r>
            <a:endParaRPr lang="it-IT" b="1" dirty="0"/>
          </a:p>
          <a:p>
            <a:r>
              <a:rPr lang="fr-FR" b="1" dirty="0" smtClean="0"/>
              <a:t>1334</a:t>
            </a:r>
            <a:r>
              <a:rPr lang="fr-FR" b="1" dirty="0"/>
              <a:t> </a:t>
            </a:r>
            <a:r>
              <a:rPr lang="fr-FR" b="1" dirty="0" err="1" smtClean="0"/>
              <a:t>veronese</a:t>
            </a:r>
            <a:endParaRPr lang="fr-FR" b="1" dirty="0"/>
          </a:p>
          <a:p>
            <a:r>
              <a:rPr lang="it-IT" b="1" dirty="0" smtClean="0"/>
              <a:t>1348 Villach M 7? (Friuli 1000 morti)</a:t>
            </a:r>
            <a:endParaRPr lang="it-IT" b="1" dirty="0"/>
          </a:p>
          <a:p>
            <a:r>
              <a:rPr lang="it-IT" b="1" dirty="0" smtClean="0"/>
              <a:t>1485</a:t>
            </a:r>
            <a:r>
              <a:rPr lang="it-IT" b="1" dirty="0"/>
              <a:t> </a:t>
            </a:r>
            <a:r>
              <a:rPr lang="it-IT" b="1" dirty="0" smtClean="0"/>
              <a:t>padovano</a:t>
            </a:r>
            <a:r>
              <a:rPr lang="it-IT" b="1" dirty="0"/>
              <a:t> </a:t>
            </a:r>
            <a:endParaRPr lang="it-IT" b="1" dirty="0" smtClean="0"/>
          </a:p>
          <a:p>
            <a:r>
              <a:rPr lang="it-IT" b="1" dirty="0" smtClean="0"/>
              <a:t>1490 padovano M 5</a:t>
            </a:r>
            <a:endParaRPr lang="it-IT" b="1" dirty="0"/>
          </a:p>
          <a:p>
            <a:r>
              <a:rPr lang="it-IT" b="1" dirty="0" smtClean="0"/>
              <a:t>1491 veronese M 5.5</a:t>
            </a:r>
            <a:endParaRPr lang="it-IT" b="1" dirty="0"/>
          </a:p>
          <a:p>
            <a:r>
              <a:rPr lang="es-ES_tradnl" b="1" dirty="0" smtClean="0"/>
              <a:t>1511 </a:t>
            </a:r>
            <a:r>
              <a:rPr lang="es-ES_tradnl" b="1" dirty="0" err="1" smtClean="0"/>
              <a:t>Slovenia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Friuli</a:t>
            </a:r>
            <a:r>
              <a:rPr lang="es-ES_tradnl" b="1" dirty="0" smtClean="0"/>
              <a:t> M 6.5 (12.000 </a:t>
            </a:r>
            <a:r>
              <a:rPr lang="es-ES_tradnl" b="1" dirty="0" err="1" smtClean="0"/>
              <a:t>morti</a:t>
            </a:r>
            <a:r>
              <a:rPr lang="es-ES_tradnl" b="1" dirty="0" smtClean="0"/>
              <a:t>) tsunami a Trieste</a:t>
            </a:r>
            <a:endParaRPr lang="es-ES_tradnl" b="1" dirty="0"/>
          </a:p>
          <a:p>
            <a:r>
              <a:rPr lang="fr-FR" b="1" dirty="0" smtClean="0"/>
              <a:t>1570</a:t>
            </a:r>
            <a:r>
              <a:rPr lang="fr-FR" b="1" dirty="0"/>
              <a:t> </a:t>
            </a:r>
            <a:r>
              <a:rPr lang="fr-FR" b="1" dirty="0" smtClean="0"/>
              <a:t>Ferrara M 5.7</a:t>
            </a:r>
            <a:endParaRPr lang="fr-FR" b="1" dirty="0"/>
          </a:p>
          <a:p>
            <a:r>
              <a:rPr lang="it-IT" b="1" dirty="0" smtClean="0"/>
              <a:t>1695</a:t>
            </a:r>
            <a:r>
              <a:rPr lang="it-IT" b="1" dirty="0"/>
              <a:t> Asolo </a:t>
            </a:r>
            <a:r>
              <a:rPr lang="it-IT" b="1" dirty="0" smtClean="0"/>
              <a:t>M 6.5 (400 morti)</a:t>
            </a:r>
            <a:endParaRPr lang="it-IT" b="1" dirty="0"/>
          </a:p>
          <a:p>
            <a:r>
              <a:rPr lang="it-IT" b="1" dirty="0" smtClean="0"/>
              <a:t>1810</a:t>
            </a:r>
            <a:r>
              <a:rPr lang="it-IT" b="1" dirty="0"/>
              <a:t> </a:t>
            </a:r>
            <a:r>
              <a:rPr lang="it-IT" b="1" dirty="0" smtClean="0"/>
              <a:t>Monte </a:t>
            </a:r>
            <a:r>
              <a:rPr lang="it-IT" b="1" dirty="0"/>
              <a:t>Baldo</a:t>
            </a:r>
          </a:p>
          <a:p>
            <a:r>
              <a:rPr lang="it-IT" b="1" dirty="0" smtClean="0"/>
              <a:t>1836</a:t>
            </a:r>
            <a:r>
              <a:rPr lang="it-IT" b="1" dirty="0"/>
              <a:t> </a:t>
            </a:r>
            <a:r>
              <a:rPr lang="it-IT" b="1" dirty="0" smtClean="0"/>
              <a:t>bassanese M 5.5</a:t>
            </a:r>
            <a:endParaRPr lang="it-IT" b="1" dirty="0"/>
          </a:p>
          <a:p>
            <a:r>
              <a:rPr lang="it-IT" b="1" dirty="0" smtClean="0"/>
              <a:t>1841 basso veronese M 5.2</a:t>
            </a:r>
            <a:endParaRPr lang="it-IT" b="1" dirty="0"/>
          </a:p>
          <a:p>
            <a:r>
              <a:rPr lang="it-IT" b="1" dirty="0" smtClean="0"/>
              <a:t>1859 Collalto M 5.2</a:t>
            </a:r>
          </a:p>
          <a:p>
            <a:r>
              <a:rPr lang="it-IT" b="1" dirty="0" smtClean="0"/>
              <a:t>1876 Monte Baldo M 5</a:t>
            </a:r>
          </a:p>
          <a:p>
            <a:r>
              <a:rPr lang="it-IT" b="1" dirty="0" smtClean="0"/>
              <a:t>1873 bellunese M 6.3</a:t>
            </a:r>
          </a:p>
          <a:p>
            <a:r>
              <a:rPr lang="it-IT" b="1" dirty="0" smtClean="0"/>
              <a:t>1891</a:t>
            </a:r>
            <a:r>
              <a:rPr lang="it-IT" b="1" dirty="0"/>
              <a:t> </a:t>
            </a:r>
            <a:r>
              <a:rPr lang="it-IT" b="1" dirty="0" smtClean="0"/>
              <a:t>Valle d’Illasi M 5.9</a:t>
            </a:r>
            <a:endParaRPr lang="it-IT" b="1" dirty="0"/>
          </a:p>
          <a:p>
            <a:r>
              <a:rPr lang="it-IT" b="1" dirty="0" smtClean="0"/>
              <a:t>1936 </a:t>
            </a:r>
            <a:r>
              <a:rPr lang="it-IT" b="1" dirty="0" err="1" smtClean="0"/>
              <a:t>Cansiglio</a:t>
            </a:r>
            <a:r>
              <a:rPr lang="it-IT" b="1" dirty="0" smtClean="0"/>
              <a:t> M 6.1</a:t>
            </a:r>
          </a:p>
          <a:p>
            <a:r>
              <a:rPr lang="it-IT" b="1" dirty="0" smtClean="0"/>
              <a:t>1976 Friuli</a:t>
            </a:r>
            <a:endParaRPr lang="it-IT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067944" y="180209"/>
            <a:ext cx="4821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Principali terremoti dall’anno 1000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87383528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&#10;img196.jpg                                                     000127B3Amico                          BD25A332: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88" y="568325"/>
            <a:ext cx="8986837" cy="573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4662165" y="3836665"/>
            <a:ext cx="72008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4702423" y="3748782"/>
            <a:ext cx="101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Venezia</a:t>
            </a:r>
            <a:endParaRPr lang="it-IT" dirty="0"/>
          </a:p>
        </p:txBody>
      </p:sp>
      <p:grpSp>
        <p:nvGrpSpPr>
          <p:cNvPr id="5" name="Gruppo 4"/>
          <p:cNvGrpSpPr/>
          <p:nvPr/>
        </p:nvGrpSpPr>
        <p:grpSpPr>
          <a:xfrm>
            <a:off x="6654800" y="1392297"/>
            <a:ext cx="698178" cy="585356"/>
            <a:chOff x="6654800" y="1392297"/>
            <a:chExt cx="698178" cy="585356"/>
          </a:xfrm>
        </p:grpSpPr>
        <p:sp>
          <p:nvSpPr>
            <p:cNvPr id="17" name="Sole 16"/>
            <p:cNvSpPr/>
            <p:nvPr/>
          </p:nvSpPr>
          <p:spPr>
            <a:xfrm>
              <a:off x="6807696" y="1761629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" name="CasellaDiTesto 2"/>
            <p:cNvSpPr txBox="1"/>
            <p:nvPr/>
          </p:nvSpPr>
          <p:spPr>
            <a:xfrm>
              <a:off x="6654800" y="1392297"/>
              <a:ext cx="6981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>
                  <a:solidFill>
                    <a:srgbClr val="000000"/>
                  </a:solidFill>
                </a:rPr>
                <a:t>1348</a:t>
              </a:r>
              <a:endParaRPr lang="it-IT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1" name="Gruppo 40"/>
          <p:cNvGrpSpPr/>
          <p:nvPr/>
        </p:nvGrpSpPr>
        <p:grpSpPr>
          <a:xfrm>
            <a:off x="5157609" y="2304554"/>
            <a:ext cx="652643" cy="501650"/>
            <a:chOff x="5157609" y="2304554"/>
            <a:chExt cx="652643" cy="501650"/>
          </a:xfrm>
        </p:grpSpPr>
        <p:sp>
          <p:nvSpPr>
            <p:cNvPr id="9" name="Sole 8"/>
            <p:cNvSpPr/>
            <p:nvPr/>
          </p:nvSpPr>
          <p:spPr>
            <a:xfrm>
              <a:off x="5356845" y="2304554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5157609" y="2436872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1976</a:t>
              </a:r>
              <a:endParaRPr lang="it-IT" dirty="0"/>
            </a:p>
          </p:txBody>
        </p:sp>
      </p:grpSp>
      <p:grpSp>
        <p:nvGrpSpPr>
          <p:cNvPr id="4" name="Gruppo 3"/>
          <p:cNvGrpSpPr/>
          <p:nvPr/>
        </p:nvGrpSpPr>
        <p:grpSpPr>
          <a:xfrm>
            <a:off x="2397497" y="4010102"/>
            <a:ext cx="652643" cy="477344"/>
            <a:chOff x="2397497" y="4010102"/>
            <a:chExt cx="652643" cy="477344"/>
          </a:xfrm>
        </p:grpSpPr>
        <p:sp>
          <p:nvSpPr>
            <p:cNvPr id="6" name="Sole 5"/>
            <p:cNvSpPr/>
            <p:nvPr/>
          </p:nvSpPr>
          <p:spPr>
            <a:xfrm>
              <a:off x="2600697" y="4010102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2397497" y="4118114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1117</a:t>
              </a:r>
              <a:endParaRPr lang="it-IT" dirty="0"/>
            </a:p>
          </p:txBody>
        </p:sp>
      </p:grpSp>
      <p:grpSp>
        <p:nvGrpSpPr>
          <p:cNvPr id="52" name="Gruppo 51"/>
          <p:cNvGrpSpPr/>
          <p:nvPr/>
        </p:nvGrpSpPr>
        <p:grpSpPr>
          <a:xfrm>
            <a:off x="4608372" y="2631579"/>
            <a:ext cx="652643" cy="500246"/>
            <a:chOff x="4608372" y="2631579"/>
            <a:chExt cx="652643" cy="500246"/>
          </a:xfrm>
        </p:grpSpPr>
        <p:sp>
          <p:nvSpPr>
            <p:cNvPr id="14" name="Sole 13"/>
            <p:cNvSpPr/>
            <p:nvPr/>
          </p:nvSpPr>
          <p:spPr>
            <a:xfrm>
              <a:off x="4718670" y="2631579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CasellaDiTesto 27"/>
            <p:cNvSpPr txBox="1"/>
            <p:nvPr/>
          </p:nvSpPr>
          <p:spPr>
            <a:xfrm>
              <a:off x="4608372" y="2762493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1936</a:t>
              </a:r>
              <a:endParaRPr lang="it-IT" dirty="0"/>
            </a:p>
          </p:txBody>
        </p:sp>
      </p:grpSp>
      <p:grpSp>
        <p:nvGrpSpPr>
          <p:cNvPr id="43" name="Gruppo 42"/>
          <p:cNvGrpSpPr/>
          <p:nvPr/>
        </p:nvGrpSpPr>
        <p:grpSpPr>
          <a:xfrm>
            <a:off x="3684571" y="2685038"/>
            <a:ext cx="745050" cy="413390"/>
            <a:chOff x="3684571" y="2685038"/>
            <a:chExt cx="745050" cy="413390"/>
          </a:xfrm>
        </p:grpSpPr>
        <p:sp>
          <p:nvSpPr>
            <p:cNvPr id="10" name="Sole 9"/>
            <p:cNvSpPr/>
            <p:nvPr/>
          </p:nvSpPr>
          <p:spPr>
            <a:xfrm>
              <a:off x="4213597" y="2882404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3684571" y="2685038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1695</a:t>
              </a:r>
              <a:endParaRPr lang="it-IT" dirty="0"/>
            </a:p>
          </p:txBody>
        </p:sp>
      </p:grpSp>
      <p:grpSp>
        <p:nvGrpSpPr>
          <p:cNvPr id="25" name="Gruppo 24"/>
          <p:cNvGrpSpPr/>
          <p:nvPr/>
        </p:nvGrpSpPr>
        <p:grpSpPr>
          <a:xfrm>
            <a:off x="6438776" y="2304261"/>
            <a:ext cx="817867" cy="369332"/>
            <a:chOff x="6438776" y="2304261"/>
            <a:chExt cx="817867" cy="369332"/>
          </a:xfrm>
        </p:grpSpPr>
        <p:sp>
          <p:nvSpPr>
            <p:cNvPr id="20" name="Sole 19"/>
            <p:cNvSpPr/>
            <p:nvPr/>
          </p:nvSpPr>
          <p:spPr>
            <a:xfrm>
              <a:off x="6438776" y="2412566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CasellaDiTesto 29"/>
            <p:cNvSpPr txBox="1"/>
            <p:nvPr/>
          </p:nvSpPr>
          <p:spPr>
            <a:xfrm>
              <a:off x="6604000" y="2304261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1511</a:t>
              </a:r>
              <a:endParaRPr lang="it-IT" dirty="0"/>
            </a:p>
          </p:txBody>
        </p:sp>
      </p:grpSp>
      <p:grpSp>
        <p:nvGrpSpPr>
          <p:cNvPr id="53" name="Gruppo 52"/>
          <p:cNvGrpSpPr/>
          <p:nvPr/>
        </p:nvGrpSpPr>
        <p:grpSpPr>
          <a:xfrm>
            <a:off x="3586354" y="4907456"/>
            <a:ext cx="652643" cy="585356"/>
            <a:chOff x="3586354" y="4907456"/>
            <a:chExt cx="652643" cy="585356"/>
          </a:xfrm>
        </p:grpSpPr>
        <p:sp>
          <p:nvSpPr>
            <p:cNvPr id="11" name="Sole 10"/>
            <p:cNvSpPr/>
            <p:nvPr/>
          </p:nvSpPr>
          <p:spPr>
            <a:xfrm>
              <a:off x="3788147" y="5276788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3586354" y="4907456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1570</a:t>
              </a:r>
              <a:endParaRPr lang="it-IT" dirty="0"/>
            </a:p>
          </p:txBody>
        </p:sp>
      </p:grpSp>
      <p:grpSp>
        <p:nvGrpSpPr>
          <p:cNvPr id="47" name="Gruppo 46"/>
          <p:cNvGrpSpPr/>
          <p:nvPr/>
        </p:nvGrpSpPr>
        <p:grpSpPr>
          <a:xfrm>
            <a:off x="2899025" y="3675658"/>
            <a:ext cx="652643" cy="484820"/>
            <a:chOff x="2899025" y="3675658"/>
            <a:chExt cx="652643" cy="484820"/>
          </a:xfrm>
        </p:grpSpPr>
        <p:sp>
          <p:nvSpPr>
            <p:cNvPr id="24" name="Sole 23"/>
            <p:cNvSpPr/>
            <p:nvPr/>
          </p:nvSpPr>
          <p:spPr>
            <a:xfrm>
              <a:off x="2899025" y="3675658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2899025" y="3791146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1891</a:t>
              </a:r>
              <a:endParaRPr lang="it-IT" dirty="0"/>
            </a:p>
          </p:txBody>
        </p:sp>
      </p:grpSp>
      <p:grpSp>
        <p:nvGrpSpPr>
          <p:cNvPr id="42" name="Gruppo 41"/>
          <p:cNvGrpSpPr/>
          <p:nvPr/>
        </p:nvGrpSpPr>
        <p:grpSpPr>
          <a:xfrm>
            <a:off x="4286994" y="2177261"/>
            <a:ext cx="652643" cy="546145"/>
            <a:chOff x="4286994" y="2177261"/>
            <a:chExt cx="652643" cy="546145"/>
          </a:xfrm>
        </p:grpSpPr>
        <p:sp>
          <p:nvSpPr>
            <p:cNvPr id="23" name="Sole 22"/>
            <p:cNvSpPr/>
            <p:nvPr/>
          </p:nvSpPr>
          <p:spPr>
            <a:xfrm>
              <a:off x="4487143" y="2507382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4286994" y="2177261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1873</a:t>
              </a:r>
              <a:endParaRPr lang="it-IT" dirty="0"/>
            </a:p>
          </p:txBody>
        </p:sp>
      </p:grpSp>
      <p:grpSp>
        <p:nvGrpSpPr>
          <p:cNvPr id="44" name="Gruppo 43"/>
          <p:cNvGrpSpPr/>
          <p:nvPr/>
        </p:nvGrpSpPr>
        <p:grpSpPr>
          <a:xfrm>
            <a:off x="3225346" y="2947159"/>
            <a:ext cx="747447" cy="436833"/>
            <a:chOff x="3225346" y="2947159"/>
            <a:chExt cx="747447" cy="436833"/>
          </a:xfrm>
        </p:grpSpPr>
        <p:sp>
          <p:nvSpPr>
            <p:cNvPr id="18" name="Sole 17"/>
            <p:cNvSpPr/>
            <p:nvPr/>
          </p:nvSpPr>
          <p:spPr>
            <a:xfrm>
              <a:off x="3756769" y="3167968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CasellaDiTesto 33"/>
            <p:cNvSpPr txBox="1"/>
            <p:nvPr/>
          </p:nvSpPr>
          <p:spPr>
            <a:xfrm>
              <a:off x="3225346" y="2947159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1836</a:t>
              </a:r>
              <a:endParaRPr lang="it-IT" dirty="0"/>
            </a:p>
          </p:txBody>
        </p:sp>
      </p:grpSp>
      <p:grpSp>
        <p:nvGrpSpPr>
          <p:cNvPr id="49" name="Gruppo 48"/>
          <p:cNvGrpSpPr/>
          <p:nvPr/>
        </p:nvGrpSpPr>
        <p:grpSpPr>
          <a:xfrm>
            <a:off x="4006529" y="3237818"/>
            <a:ext cx="652643" cy="464706"/>
            <a:chOff x="4006529" y="3237818"/>
            <a:chExt cx="652643" cy="464706"/>
          </a:xfrm>
        </p:grpSpPr>
        <p:sp>
          <p:nvSpPr>
            <p:cNvPr id="19" name="Sole 18"/>
            <p:cNvSpPr/>
            <p:nvPr/>
          </p:nvSpPr>
          <p:spPr>
            <a:xfrm>
              <a:off x="4220195" y="3237818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CasellaDiTesto 34"/>
            <p:cNvSpPr txBox="1"/>
            <p:nvPr/>
          </p:nvSpPr>
          <p:spPr>
            <a:xfrm>
              <a:off x="4006529" y="3333192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1268</a:t>
              </a:r>
              <a:endParaRPr lang="it-IT" dirty="0"/>
            </a:p>
          </p:txBody>
        </p:sp>
      </p:grpSp>
      <p:grpSp>
        <p:nvGrpSpPr>
          <p:cNvPr id="50" name="Gruppo 49"/>
          <p:cNvGrpSpPr/>
          <p:nvPr/>
        </p:nvGrpSpPr>
        <p:grpSpPr>
          <a:xfrm>
            <a:off x="4446141" y="3085728"/>
            <a:ext cx="807117" cy="372626"/>
            <a:chOff x="4446141" y="3085728"/>
            <a:chExt cx="807117" cy="372626"/>
          </a:xfrm>
        </p:grpSpPr>
        <p:sp>
          <p:nvSpPr>
            <p:cNvPr id="15" name="Sole 14"/>
            <p:cNvSpPr/>
            <p:nvPr/>
          </p:nvSpPr>
          <p:spPr>
            <a:xfrm>
              <a:off x="4446141" y="3085728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CasellaDiTesto 35"/>
            <p:cNvSpPr txBox="1"/>
            <p:nvPr/>
          </p:nvSpPr>
          <p:spPr>
            <a:xfrm>
              <a:off x="4600615" y="3089022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1859</a:t>
              </a:r>
              <a:endParaRPr lang="it-IT" dirty="0"/>
            </a:p>
          </p:txBody>
        </p:sp>
      </p:grpSp>
      <p:grpSp>
        <p:nvGrpSpPr>
          <p:cNvPr id="55" name="Gruppo 54"/>
          <p:cNvGrpSpPr/>
          <p:nvPr/>
        </p:nvGrpSpPr>
        <p:grpSpPr>
          <a:xfrm>
            <a:off x="3083297" y="4487446"/>
            <a:ext cx="812220" cy="369332"/>
            <a:chOff x="3083297" y="4487446"/>
            <a:chExt cx="812220" cy="369332"/>
          </a:xfrm>
        </p:grpSpPr>
        <p:sp>
          <p:nvSpPr>
            <p:cNvPr id="22" name="Sole 21"/>
            <p:cNvSpPr/>
            <p:nvPr/>
          </p:nvSpPr>
          <p:spPr>
            <a:xfrm>
              <a:off x="3083297" y="4492702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7" name="CasellaDiTesto 36"/>
            <p:cNvSpPr txBox="1"/>
            <p:nvPr/>
          </p:nvSpPr>
          <p:spPr>
            <a:xfrm>
              <a:off x="3242874" y="4487446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1841</a:t>
              </a:r>
              <a:endParaRPr lang="it-IT" dirty="0"/>
            </a:p>
          </p:txBody>
        </p:sp>
      </p:grpSp>
      <p:grpSp>
        <p:nvGrpSpPr>
          <p:cNvPr id="45" name="Gruppo 44"/>
          <p:cNvGrpSpPr/>
          <p:nvPr/>
        </p:nvGrpSpPr>
        <p:grpSpPr>
          <a:xfrm>
            <a:off x="1893044" y="3322449"/>
            <a:ext cx="863724" cy="369332"/>
            <a:chOff x="1893044" y="3322449"/>
            <a:chExt cx="863724" cy="369332"/>
          </a:xfrm>
        </p:grpSpPr>
        <p:sp>
          <p:nvSpPr>
            <p:cNvPr id="12" name="Sole 11"/>
            <p:cNvSpPr/>
            <p:nvPr/>
          </p:nvSpPr>
          <p:spPr>
            <a:xfrm>
              <a:off x="2540744" y="3371292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8" name="CasellaDiTesto 37"/>
            <p:cNvSpPr txBox="1"/>
            <p:nvPr/>
          </p:nvSpPr>
          <p:spPr>
            <a:xfrm>
              <a:off x="1893044" y="3322449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1876</a:t>
              </a:r>
              <a:endParaRPr lang="it-IT" dirty="0"/>
            </a:p>
          </p:txBody>
        </p:sp>
      </p:grpSp>
      <p:grpSp>
        <p:nvGrpSpPr>
          <p:cNvPr id="46" name="Gruppo 45"/>
          <p:cNvGrpSpPr/>
          <p:nvPr/>
        </p:nvGrpSpPr>
        <p:grpSpPr>
          <a:xfrm>
            <a:off x="1737097" y="3720480"/>
            <a:ext cx="863600" cy="369332"/>
            <a:chOff x="1737097" y="3720480"/>
            <a:chExt cx="863600" cy="369332"/>
          </a:xfrm>
        </p:grpSpPr>
        <p:sp>
          <p:nvSpPr>
            <p:cNvPr id="13" name="Sole 12"/>
            <p:cNvSpPr/>
            <p:nvPr/>
          </p:nvSpPr>
          <p:spPr>
            <a:xfrm>
              <a:off x="2384673" y="3770449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CasellaDiTesto 38"/>
            <p:cNvSpPr txBox="1"/>
            <p:nvPr/>
          </p:nvSpPr>
          <p:spPr>
            <a:xfrm>
              <a:off x="1737097" y="3720480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1491</a:t>
              </a:r>
              <a:endParaRPr lang="it-IT" dirty="0"/>
            </a:p>
          </p:txBody>
        </p:sp>
      </p:grpSp>
      <p:grpSp>
        <p:nvGrpSpPr>
          <p:cNvPr id="48" name="Gruppo 47"/>
          <p:cNvGrpSpPr/>
          <p:nvPr/>
        </p:nvGrpSpPr>
        <p:grpSpPr>
          <a:xfrm>
            <a:off x="3783576" y="3720480"/>
            <a:ext cx="652643" cy="540534"/>
            <a:chOff x="3783576" y="3720480"/>
            <a:chExt cx="652643" cy="540534"/>
          </a:xfrm>
        </p:grpSpPr>
        <p:sp>
          <p:nvSpPr>
            <p:cNvPr id="16" name="Sole 15"/>
            <p:cNvSpPr/>
            <p:nvPr/>
          </p:nvSpPr>
          <p:spPr>
            <a:xfrm>
              <a:off x="4004171" y="3720480"/>
              <a:ext cx="216024" cy="216024"/>
            </a:xfrm>
            <a:prstGeom prst="su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0" name="CasellaDiTesto 39"/>
            <p:cNvSpPr txBox="1"/>
            <p:nvPr/>
          </p:nvSpPr>
          <p:spPr>
            <a:xfrm>
              <a:off x="3783576" y="3891682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1490</a:t>
              </a:r>
              <a:endParaRPr lang="it-IT" dirty="0"/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3810207" y="2814027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dirty="0" smtClean="0"/>
              <a:t>?</a:t>
            </a:r>
            <a:endParaRPr lang="it-IT" sz="4800" dirty="0"/>
          </a:p>
        </p:txBody>
      </p:sp>
      <p:sp>
        <p:nvSpPr>
          <p:cNvPr id="54" name="CasellaDiTesto 53"/>
          <p:cNvSpPr txBox="1"/>
          <p:nvPr/>
        </p:nvSpPr>
        <p:spPr>
          <a:xfrm>
            <a:off x="3324913" y="3068960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dirty="0" smtClean="0"/>
              <a:t>?</a:t>
            </a:r>
            <a:endParaRPr lang="it-IT" sz="4800" dirty="0"/>
          </a:p>
        </p:txBody>
      </p:sp>
      <p:sp>
        <p:nvSpPr>
          <p:cNvPr id="56" name="CasellaDiTesto 55"/>
          <p:cNvSpPr txBox="1"/>
          <p:nvPr/>
        </p:nvSpPr>
        <p:spPr>
          <a:xfrm>
            <a:off x="4238997" y="2442664"/>
            <a:ext cx="5270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dirty="0" smtClean="0"/>
              <a:t>?</a:t>
            </a:r>
            <a:endParaRPr lang="it-IT" sz="4800" dirty="0"/>
          </a:p>
        </p:txBody>
      </p:sp>
      <p:sp>
        <p:nvSpPr>
          <p:cNvPr id="57" name="CasellaDiTesto 56"/>
          <p:cNvSpPr txBox="1"/>
          <p:nvPr/>
        </p:nvSpPr>
        <p:spPr>
          <a:xfrm>
            <a:off x="2123728" y="118964"/>
            <a:ext cx="5402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Principali terremoti noti dall’anno 1000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58" name="CasellaDiTesto 57"/>
          <p:cNvSpPr txBox="1"/>
          <p:nvPr/>
        </p:nvSpPr>
        <p:spPr>
          <a:xfrm>
            <a:off x="580624" y="6305550"/>
            <a:ext cx="7951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Il prossimo evento sarà probabilmente al fronte prealpino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060572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" grpId="0"/>
      <p:bldP spid="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2" descr="Compressivo.jpg                                                00000010 AmicoDuro                      ABA78158: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68263"/>
            <a:ext cx="5181600" cy="33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6" name="Picture 3" descr="Distensivo.jpg                                                 00000010 AmicoDuro                      ABA78158: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9588" y="3457575"/>
            <a:ext cx="5583237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o 12"/>
          <p:cNvGrpSpPr>
            <a:grpSpLocks/>
          </p:cNvGrpSpPr>
          <p:nvPr/>
        </p:nvGrpSpPr>
        <p:grpSpPr bwMode="auto">
          <a:xfrm>
            <a:off x="4192588" y="1905000"/>
            <a:ext cx="1141412" cy="4268788"/>
            <a:chOff x="4191794" y="1905000"/>
            <a:chExt cx="1142206" cy="4267994"/>
          </a:xfrm>
        </p:grpSpPr>
        <p:cxnSp>
          <p:nvCxnSpPr>
            <p:cNvPr id="123908" name="Connettore 1 4"/>
            <p:cNvCxnSpPr>
              <a:cxnSpLocks noChangeShapeType="1"/>
            </p:cNvCxnSpPr>
            <p:nvPr/>
          </p:nvCxnSpPr>
          <p:spPr bwMode="auto">
            <a:xfrm>
              <a:off x="4343400" y="1905000"/>
              <a:ext cx="990600" cy="38100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909" name="Connettore 1 5"/>
            <p:cNvCxnSpPr>
              <a:cxnSpLocks noChangeShapeType="1"/>
            </p:cNvCxnSpPr>
            <p:nvPr/>
          </p:nvCxnSpPr>
          <p:spPr bwMode="auto">
            <a:xfrm rot="16200000" flipV="1">
              <a:off x="3924300" y="5296694"/>
              <a:ext cx="1143794" cy="60880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CasellaDiTesto 2"/>
          <p:cNvSpPr txBox="1"/>
          <p:nvPr/>
        </p:nvSpPr>
        <p:spPr>
          <a:xfrm>
            <a:off x="6444208" y="1340768"/>
            <a:ext cx="2699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La rottura si è propagata </a:t>
            </a:r>
          </a:p>
          <a:p>
            <a:r>
              <a:rPr lang="it-IT" dirty="0" smtClean="0"/>
              <a:t>dall’alto verso il basso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444208" y="5029780"/>
            <a:ext cx="2699815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La rottura si è propagata </a:t>
            </a:r>
          </a:p>
          <a:p>
            <a:r>
              <a:rPr lang="it-IT" dirty="0"/>
              <a:t>d</a:t>
            </a:r>
            <a:r>
              <a:rPr lang="it-IT" dirty="0" smtClean="0"/>
              <a:t>al basso verso l’alto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Immagine 15" descr="Fig3-aggiunt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56403"/>
            <a:ext cx="9144000" cy="477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0" name="Ovale 4"/>
          <p:cNvSpPr>
            <a:spLocks noChangeArrowheads="1"/>
          </p:cNvSpPr>
          <p:nvPr/>
        </p:nvSpPr>
        <p:spPr bwMode="auto">
          <a:xfrm>
            <a:off x="7086600" y="4628203"/>
            <a:ext cx="1066800" cy="1066800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4931" name="Ovale 5"/>
          <p:cNvSpPr>
            <a:spLocks noChangeArrowheads="1"/>
          </p:cNvSpPr>
          <p:nvPr/>
        </p:nvSpPr>
        <p:spPr bwMode="auto">
          <a:xfrm>
            <a:off x="1447800" y="5009203"/>
            <a:ext cx="381000" cy="381000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4932" name="CasellaDiTesto 6"/>
          <p:cNvSpPr txBox="1">
            <a:spLocks noChangeArrowheads="1"/>
          </p:cNvSpPr>
          <p:nvPr/>
        </p:nvSpPr>
        <p:spPr bwMode="auto">
          <a:xfrm>
            <a:off x="1219200" y="1123003"/>
            <a:ext cx="2035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NORMAL FAULT</a:t>
            </a:r>
          </a:p>
        </p:txBody>
      </p:sp>
      <p:sp>
        <p:nvSpPr>
          <p:cNvPr id="124933" name="CasellaDiTesto 7"/>
          <p:cNvSpPr txBox="1">
            <a:spLocks noChangeArrowheads="1"/>
          </p:cNvSpPr>
          <p:nvPr/>
        </p:nvSpPr>
        <p:spPr bwMode="auto">
          <a:xfrm>
            <a:off x="6477000" y="1123003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THRUST</a:t>
            </a:r>
          </a:p>
        </p:txBody>
      </p:sp>
      <p:grpSp>
        <p:nvGrpSpPr>
          <p:cNvPr id="2" name="Gruppo 13"/>
          <p:cNvGrpSpPr>
            <a:grpSpLocks/>
          </p:cNvGrpSpPr>
          <p:nvPr/>
        </p:nvGrpSpPr>
        <p:grpSpPr bwMode="auto">
          <a:xfrm>
            <a:off x="1447800" y="2115191"/>
            <a:ext cx="1219200" cy="3656012"/>
            <a:chOff x="1447800" y="1448594"/>
            <a:chExt cx="1219200" cy="3656806"/>
          </a:xfrm>
        </p:grpSpPr>
        <p:sp>
          <p:nvSpPr>
            <p:cNvPr id="124938" name="Ovale 2"/>
            <p:cNvSpPr>
              <a:spLocks noChangeArrowheads="1"/>
            </p:cNvSpPr>
            <p:nvPr/>
          </p:nvSpPr>
          <p:spPr bwMode="auto">
            <a:xfrm>
              <a:off x="1447800" y="3962400"/>
              <a:ext cx="1219200" cy="114300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cxnSp>
          <p:nvCxnSpPr>
            <p:cNvPr id="124939" name="Connettore 1 9"/>
            <p:cNvCxnSpPr>
              <a:cxnSpLocks noChangeShapeType="1"/>
            </p:cNvCxnSpPr>
            <p:nvPr/>
          </p:nvCxnSpPr>
          <p:spPr bwMode="auto">
            <a:xfrm rot="5400000">
              <a:off x="1905000" y="1981200"/>
              <a:ext cx="1066800" cy="15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uppo 12"/>
          <p:cNvGrpSpPr>
            <a:grpSpLocks/>
          </p:cNvGrpSpPr>
          <p:nvPr/>
        </p:nvGrpSpPr>
        <p:grpSpPr bwMode="auto">
          <a:xfrm>
            <a:off x="6324600" y="2038991"/>
            <a:ext cx="1828800" cy="4113212"/>
            <a:chOff x="6324600" y="1372394"/>
            <a:chExt cx="1828800" cy="4114006"/>
          </a:xfrm>
        </p:grpSpPr>
        <p:sp>
          <p:nvSpPr>
            <p:cNvPr id="124936" name="Ovale 3"/>
            <p:cNvSpPr>
              <a:spLocks noChangeArrowheads="1"/>
            </p:cNvSpPr>
            <p:nvPr/>
          </p:nvSpPr>
          <p:spPr bwMode="auto">
            <a:xfrm>
              <a:off x="6324600" y="3581400"/>
              <a:ext cx="1828800" cy="190500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cxnSp>
          <p:nvCxnSpPr>
            <p:cNvPr id="124937" name="Connettore 1 10"/>
            <p:cNvCxnSpPr>
              <a:cxnSpLocks noChangeShapeType="1"/>
            </p:cNvCxnSpPr>
            <p:nvPr/>
          </p:nvCxnSpPr>
          <p:spPr bwMode="auto">
            <a:xfrm rot="5400000">
              <a:off x="6326188" y="1676400"/>
              <a:ext cx="609600" cy="15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" name="CasellaDiTesto 12"/>
          <p:cNvSpPr txBox="1"/>
          <p:nvPr/>
        </p:nvSpPr>
        <p:spPr>
          <a:xfrm>
            <a:off x="107504" y="6163563"/>
            <a:ext cx="285332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Carminati et al. 2004 ESR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14278" y="57398"/>
            <a:ext cx="86874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Per l’effetto dello sforzo generato dal peso della colonna di roccia, il carico verticale </a:t>
            </a:r>
          </a:p>
          <a:p>
            <a:r>
              <a:rPr lang="it-IT" dirty="0" smtClean="0"/>
              <a:t>esercita un effetto opposto tra gli ambienti distensivi e quelli compressivi: nei primi </a:t>
            </a:r>
          </a:p>
          <a:p>
            <a:r>
              <a:rPr lang="it-IT" dirty="0" smtClean="0"/>
              <a:t>la rottura avviene prima in profondità, nei secondi è più superficiale e si propaga </a:t>
            </a:r>
          </a:p>
          <a:p>
            <a:r>
              <a:rPr lang="it-IT" dirty="0"/>
              <a:t>v</a:t>
            </a:r>
            <a:r>
              <a:rPr lang="it-IT" dirty="0" smtClean="0"/>
              <a:t>erso il basso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44004" y="6526197"/>
            <a:ext cx="79843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</a:t>
            </a:r>
            <a:r>
              <a:rPr lang="it-IT" sz="1200" dirty="0" err="1"/>
              <a:t>Carminati-ESR-finale-figure.pdf</a:t>
            </a:r>
            <a:endParaRPr lang="it-IT" sz="1200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Immagine 3" descr="Ita_CMT_datas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715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95536" y="-27384"/>
            <a:ext cx="856372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I terremoti compressivi sono frequenti dove vi è bassa topografia (fronte alpino)</a:t>
            </a:r>
          </a:p>
          <a:p>
            <a:r>
              <a:rPr lang="it-IT" dirty="0" smtClean="0"/>
              <a:t>I terremoti distensivi sono frequenti dove vi è alta topografia (catena </a:t>
            </a:r>
            <a:r>
              <a:rPr lang="it-IT" dirty="0" err="1" smtClean="0"/>
              <a:t>appennninica</a:t>
            </a:r>
            <a:r>
              <a:rPr lang="it-IT" dirty="0" smtClean="0"/>
              <a:t>)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7482284" y="6390620"/>
            <a:ext cx="1223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Dati INGV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46857123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9" descr="&#10;global.jpg                                                     0007DFB1Macintosh HD                   C15728F2: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0213"/>
            <a:ext cx="9144000" cy="604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51520" y="6477000"/>
            <a:ext cx="870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Dati GPS del movimento delle placche: i terremoti si formano ai gradienti di velocità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Immagine 15" descr="Fig3-aggiunta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18506" y="710209"/>
            <a:ext cx="4464596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Ovale 4"/>
          <p:cNvSpPr>
            <a:spLocks noChangeArrowheads="1"/>
          </p:cNvSpPr>
          <p:nvPr/>
        </p:nvSpPr>
        <p:spPr bwMode="auto">
          <a:xfrm>
            <a:off x="3923928" y="3210887"/>
            <a:ext cx="1833106" cy="1904632"/>
          </a:xfrm>
          <a:prstGeom prst="ellipse">
            <a:avLst/>
          </a:prstGeom>
          <a:noFill/>
          <a:ln w="203200">
            <a:solidFill>
              <a:schemeClr val="bg1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/>
          </a:p>
        </p:txBody>
      </p:sp>
      <p:cxnSp>
        <p:nvCxnSpPr>
          <p:cNvPr id="31" name="Connettore 1 30"/>
          <p:cNvCxnSpPr/>
          <p:nvPr/>
        </p:nvCxnSpPr>
        <p:spPr>
          <a:xfrm flipV="1">
            <a:off x="3203848" y="2996952"/>
            <a:ext cx="2319812" cy="576064"/>
          </a:xfrm>
          <a:prstGeom prst="line">
            <a:avLst/>
          </a:prstGeom>
          <a:ln w="76200" cmpd="sng">
            <a:solidFill>
              <a:srgbClr val="7F7F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933" name="CasellaDiTesto 7"/>
          <p:cNvSpPr txBox="1">
            <a:spLocks noChangeArrowheads="1"/>
          </p:cNvSpPr>
          <p:nvPr/>
        </p:nvSpPr>
        <p:spPr bwMode="auto">
          <a:xfrm>
            <a:off x="4110806" y="8632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/>
              <a:t>THRUST</a:t>
            </a:r>
          </a:p>
        </p:txBody>
      </p:sp>
      <p:sp>
        <p:nvSpPr>
          <p:cNvPr id="4" name="Rettangolo 3"/>
          <p:cNvSpPr/>
          <p:nvPr/>
        </p:nvSpPr>
        <p:spPr>
          <a:xfrm>
            <a:off x="2627784" y="710209"/>
            <a:ext cx="3744416" cy="4145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4" name="Connettore 1 10"/>
          <p:cNvCxnSpPr>
            <a:cxnSpLocks noChangeShapeType="1"/>
          </p:cNvCxnSpPr>
          <p:nvPr/>
        </p:nvCxnSpPr>
        <p:spPr bwMode="auto">
          <a:xfrm>
            <a:off x="5722540" y="548680"/>
            <a:ext cx="0" cy="1584176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Figura a mano libera 7"/>
          <p:cNvSpPr/>
          <p:nvPr/>
        </p:nvSpPr>
        <p:spPr>
          <a:xfrm>
            <a:off x="2743200" y="397644"/>
            <a:ext cx="3848100" cy="749300"/>
          </a:xfrm>
          <a:custGeom>
            <a:avLst/>
            <a:gdLst>
              <a:gd name="connsiteX0" fmla="*/ 0 w 3848100"/>
              <a:gd name="connsiteY0" fmla="*/ 749300 h 749300"/>
              <a:gd name="connsiteX1" fmla="*/ 457200 w 3848100"/>
              <a:gd name="connsiteY1" fmla="*/ 723900 h 749300"/>
              <a:gd name="connsiteX2" fmla="*/ 1079500 w 3848100"/>
              <a:gd name="connsiteY2" fmla="*/ 673100 h 749300"/>
              <a:gd name="connsiteX3" fmla="*/ 1663700 w 3848100"/>
              <a:gd name="connsiteY3" fmla="*/ 508000 h 749300"/>
              <a:gd name="connsiteX4" fmla="*/ 2578100 w 3848100"/>
              <a:gd name="connsiteY4" fmla="*/ 139700 h 749300"/>
              <a:gd name="connsiteX5" fmla="*/ 3251200 w 3848100"/>
              <a:gd name="connsiteY5" fmla="*/ 63500 h 749300"/>
              <a:gd name="connsiteX6" fmla="*/ 3848100 w 3848100"/>
              <a:gd name="connsiteY6" fmla="*/ 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48100" h="749300">
                <a:moveTo>
                  <a:pt x="0" y="749300"/>
                </a:moveTo>
                <a:lnTo>
                  <a:pt x="457200" y="723900"/>
                </a:lnTo>
                <a:cubicBezTo>
                  <a:pt x="637117" y="711200"/>
                  <a:pt x="878417" y="709083"/>
                  <a:pt x="1079500" y="673100"/>
                </a:cubicBezTo>
                <a:cubicBezTo>
                  <a:pt x="1280583" y="637117"/>
                  <a:pt x="1413933" y="596900"/>
                  <a:pt x="1663700" y="508000"/>
                </a:cubicBezTo>
                <a:cubicBezTo>
                  <a:pt x="1913467" y="419100"/>
                  <a:pt x="2313517" y="213783"/>
                  <a:pt x="2578100" y="139700"/>
                </a:cubicBezTo>
                <a:cubicBezTo>
                  <a:pt x="2842683" y="65617"/>
                  <a:pt x="3251200" y="63500"/>
                  <a:pt x="3251200" y="63500"/>
                </a:cubicBezTo>
                <a:lnTo>
                  <a:pt x="3848100" y="0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Ovale 4"/>
          <p:cNvSpPr>
            <a:spLocks noChangeArrowheads="1"/>
          </p:cNvSpPr>
          <p:nvPr/>
        </p:nvSpPr>
        <p:spPr bwMode="auto">
          <a:xfrm>
            <a:off x="4743226" y="3573016"/>
            <a:ext cx="1066800" cy="1066800"/>
          </a:xfrm>
          <a:prstGeom prst="ellipse">
            <a:avLst/>
          </a:prstGeom>
          <a:noFill/>
          <a:ln w="203200">
            <a:solidFill>
              <a:schemeClr val="bg1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4930" name="Ovale 4"/>
          <p:cNvSpPr>
            <a:spLocks noChangeArrowheads="1"/>
          </p:cNvSpPr>
          <p:nvPr/>
        </p:nvSpPr>
        <p:spPr bwMode="auto">
          <a:xfrm>
            <a:off x="4716016" y="3501008"/>
            <a:ext cx="1368152" cy="1368152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6386377" y="4077072"/>
            <a:ext cx="156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n</a:t>
            </a:r>
            <a:r>
              <a:rPr lang="it-IT" dirty="0" err="1" smtClean="0"/>
              <a:t>ormal</a:t>
            </a:r>
            <a:r>
              <a:rPr lang="it-IT" dirty="0" smtClean="0"/>
              <a:t> stress</a:t>
            </a:r>
            <a:endParaRPr lang="it-IT" dirty="0"/>
          </a:p>
        </p:txBody>
      </p:sp>
      <p:sp>
        <p:nvSpPr>
          <p:cNvPr id="26" name="CasellaDiTesto 25"/>
          <p:cNvSpPr txBox="1"/>
          <p:nvPr/>
        </p:nvSpPr>
        <p:spPr>
          <a:xfrm rot="16200000">
            <a:off x="2226251" y="3101161"/>
            <a:ext cx="144184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s</a:t>
            </a:r>
            <a:r>
              <a:rPr lang="it-IT" dirty="0" smtClean="0"/>
              <a:t>hear stress </a:t>
            </a:r>
            <a:endParaRPr lang="it-IT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5523660" y="-99392"/>
            <a:ext cx="56050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>
                <a:latin typeface="Symbol" charset="2"/>
                <a:cs typeface="Symbol" charset="2"/>
              </a:rPr>
              <a:t>s</a:t>
            </a:r>
            <a:r>
              <a:rPr lang="it-IT" dirty="0" smtClean="0"/>
              <a:t>3</a:t>
            </a:r>
            <a:endParaRPr lang="it-IT" dirty="0"/>
          </a:p>
        </p:txBody>
      </p:sp>
      <p:grpSp>
        <p:nvGrpSpPr>
          <p:cNvPr id="24" name="Gruppo 23"/>
          <p:cNvGrpSpPr/>
          <p:nvPr/>
        </p:nvGrpSpPr>
        <p:grpSpPr>
          <a:xfrm>
            <a:off x="3393592" y="980728"/>
            <a:ext cx="2402544" cy="4134791"/>
            <a:chOff x="3393592" y="1484784"/>
            <a:chExt cx="2402544" cy="4134791"/>
          </a:xfrm>
        </p:grpSpPr>
        <p:cxnSp>
          <p:nvCxnSpPr>
            <p:cNvPr id="22" name="Connettore 1 10"/>
            <p:cNvCxnSpPr>
              <a:cxnSpLocks noChangeShapeType="1"/>
            </p:cNvCxnSpPr>
            <p:nvPr/>
          </p:nvCxnSpPr>
          <p:spPr bwMode="auto">
            <a:xfrm>
              <a:off x="4264000" y="1484784"/>
              <a:ext cx="0" cy="60948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4936" name="Ovale 3"/>
            <p:cNvSpPr>
              <a:spLocks noChangeArrowheads="1"/>
            </p:cNvSpPr>
            <p:nvPr/>
          </p:nvSpPr>
          <p:spPr bwMode="auto">
            <a:xfrm>
              <a:off x="3958406" y="3714943"/>
              <a:ext cx="1828800" cy="1904632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3393592" y="4509120"/>
              <a:ext cx="56050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3200" dirty="0" smtClean="0">
                  <a:latin typeface="Symbol" charset="2"/>
                  <a:cs typeface="Symbol" charset="2"/>
                </a:rPr>
                <a:t>s</a:t>
              </a:r>
              <a:r>
                <a:rPr lang="it-IT" dirty="0" smtClean="0"/>
                <a:t>3</a:t>
              </a:r>
              <a:endParaRPr lang="it-IT" dirty="0"/>
            </a:p>
          </p:txBody>
        </p:sp>
        <p:sp>
          <p:nvSpPr>
            <p:cNvPr id="30" name="CasellaDiTesto 29"/>
            <p:cNvSpPr txBox="1"/>
            <p:nvPr/>
          </p:nvSpPr>
          <p:spPr>
            <a:xfrm>
              <a:off x="5235628" y="4500408"/>
              <a:ext cx="56050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3200" dirty="0" smtClean="0">
                  <a:latin typeface="Symbol" charset="2"/>
                  <a:cs typeface="Symbol" charset="2"/>
                </a:rPr>
                <a:t>s</a:t>
              </a:r>
              <a:r>
                <a:rPr lang="it-IT" dirty="0"/>
                <a:t>1</a:t>
              </a:r>
            </a:p>
          </p:txBody>
        </p:sp>
      </p:grpSp>
      <p:sp>
        <p:nvSpPr>
          <p:cNvPr id="34" name="Rettangolo 33"/>
          <p:cNvSpPr/>
          <p:nvPr/>
        </p:nvSpPr>
        <p:spPr>
          <a:xfrm>
            <a:off x="5931172" y="862609"/>
            <a:ext cx="873076" cy="12702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CasellaDiTesto 34"/>
          <p:cNvSpPr txBox="1"/>
          <p:nvPr/>
        </p:nvSpPr>
        <p:spPr>
          <a:xfrm>
            <a:off x="6012160" y="1319402"/>
            <a:ext cx="56050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>
                <a:latin typeface="Symbol" charset="2"/>
                <a:cs typeface="Symbol" charset="2"/>
              </a:rPr>
              <a:t>s</a:t>
            </a:r>
            <a:r>
              <a:rPr lang="it-IT" dirty="0" smtClean="0"/>
              <a:t>1</a:t>
            </a:r>
            <a:endParaRPr lang="it-IT" dirty="0"/>
          </a:p>
        </p:txBody>
      </p:sp>
      <p:cxnSp>
        <p:nvCxnSpPr>
          <p:cNvPr id="36" name="Connettore 2 35"/>
          <p:cNvCxnSpPr/>
          <p:nvPr/>
        </p:nvCxnSpPr>
        <p:spPr>
          <a:xfrm flipH="1">
            <a:off x="5941318" y="1942030"/>
            <a:ext cx="1294978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 flipH="1">
            <a:off x="5943811" y="1412776"/>
            <a:ext cx="107646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 flipH="1">
            <a:off x="5931173" y="908720"/>
            <a:ext cx="873075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485831" y="5522664"/>
            <a:ext cx="8460369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I terremoti compressivi sono frequenti dove vi è bassa topografia (</a:t>
            </a:r>
            <a:r>
              <a:rPr lang="it-IT" dirty="0" err="1" smtClean="0"/>
              <a:t>prealpi</a:t>
            </a:r>
            <a:r>
              <a:rPr lang="it-IT" dirty="0" smtClean="0"/>
              <a:t> venete) </a:t>
            </a:r>
          </a:p>
          <a:p>
            <a:r>
              <a:rPr lang="it-IT" dirty="0" smtClean="0"/>
              <a:t>perché il peso della colonna di rocce (</a:t>
            </a:r>
            <a:r>
              <a:rPr lang="it-IT" sz="2400" dirty="0" smtClean="0">
                <a:latin typeface="Symbol" charset="2"/>
                <a:cs typeface="Symbol" charset="2"/>
              </a:rPr>
              <a:t>s</a:t>
            </a:r>
            <a:r>
              <a:rPr lang="it-IT" dirty="0" smtClean="0"/>
              <a:t>3) è minore e determina un gradiente di </a:t>
            </a:r>
          </a:p>
          <a:p>
            <a:r>
              <a:rPr lang="it-IT" dirty="0" smtClean="0"/>
              <a:t>pressione maggiore con lo stress massimo (</a:t>
            </a:r>
            <a:r>
              <a:rPr lang="it-IT" sz="2400" dirty="0">
                <a:latin typeface="Symbol" charset="2"/>
                <a:cs typeface="Symbol" charset="2"/>
              </a:rPr>
              <a:t>s</a:t>
            </a:r>
            <a:r>
              <a:rPr lang="it-IT" dirty="0" smtClean="0"/>
              <a:t>1) orizzontale, andando a rottura</a:t>
            </a:r>
          </a:p>
        </p:txBody>
      </p:sp>
    </p:spTree>
    <p:extLst>
      <p:ext uri="{BB962C8B-B14F-4D97-AF65-F5344CB8AC3E}">
        <p14:creationId xmlns:p14="http://schemas.microsoft.com/office/powerpoint/2010/main" val="1049436266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Immagine 4" descr="Senza titolo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954213"/>
            <a:ext cx="914400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5" name="Gruppo 5"/>
          <p:cNvGrpSpPr>
            <a:grpSpLocks/>
          </p:cNvGrpSpPr>
          <p:nvPr/>
        </p:nvGrpSpPr>
        <p:grpSpPr bwMode="auto">
          <a:xfrm>
            <a:off x="76200" y="1905000"/>
            <a:ext cx="4762500" cy="2974975"/>
            <a:chOff x="1549537" y="1143000"/>
            <a:chExt cx="5867619" cy="4495800"/>
          </a:xfrm>
        </p:grpSpPr>
        <p:sp>
          <p:nvSpPr>
            <p:cNvPr id="7" name="Figura a mano libera 6"/>
            <p:cNvSpPr>
              <a:spLocks noChangeArrowheads="1"/>
            </p:cNvSpPr>
            <p:nvPr/>
          </p:nvSpPr>
          <p:spPr bwMode="auto">
            <a:xfrm>
              <a:off x="2120652" y="1586823"/>
              <a:ext cx="4025187" cy="3862454"/>
            </a:xfrm>
            <a:custGeom>
              <a:avLst/>
              <a:gdLst>
                <a:gd name="T0" fmla="*/ 0 w 4025900"/>
                <a:gd name="T1" fmla="*/ 0 h 3860800"/>
                <a:gd name="T2" fmla="*/ 3784600 w 4025900"/>
                <a:gd name="T3" fmla="*/ 3632200 h 3860800"/>
                <a:gd name="T4" fmla="*/ 4025900 w 4025900"/>
                <a:gd name="T5" fmla="*/ 3860800 h 3860800"/>
                <a:gd name="T6" fmla="*/ 0 w 4025900"/>
                <a:gd name="T7" fmla="*/ 3848100 h 3860800"/>
                <a:gd name="T8" fmla="*/ 0 w 4025900"/>
                <a:gd name="T9" fmla="*/ 0 h 38608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25900"/>
                <a:gd name="T16" fmla="*/ 0 h 3860800"/>
                <a:gd name="T17" fmla="*/ 4025900 w 4025900"/>
                <a:gd name="T18" fmla="*/ 3860800 h 38608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25900" h="3860800">
                  <a:moveTo>
                    <a:pt x="0" y="0"/>
                  </a:moveTo>
                  <a:lnTo>
                    <a:pt x="3784600" y="3632200"/>
                  </a:lnTo>
                  <a:lnTo>
                    <a:pt x="4025900" y="3860800"/>
                  </a:lnTo>
                  <a:lnTo>
                    <a:pt x="0" y="3848100"/>
                  </a:lnTo>
                  <a:cubicBezTo>
                    <a:pt x="4233" y="2565400"/>
                    <a:pt x="12700" y="0"/>
                    <a:pt x="0" y="0"/>
                  </a:cubicBezTo>
                  <a:close/>
                </a:path>
              </a:pathLst>
            </a:custGeom>
            <a:solidFill>
              <a:srgbClr val="7F7F7F"/>
            </a:solidFill>
            <a:ln w="9525">
              <a:noFill/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it-IT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8" name="Figura a mano libera 7"/>
            <p:cNvSpPr>
              <a:spLocks noChangeArrowheads="1"/>
            </p:cNvSpPr>
            <p:nvPr/>
          </p:nvSpPr>
          <p:spPr bwMode="auto">
            <a:xfrm>
              <a:off x="2108917" y="1601217"/>
              <a:ext cx="5167416" cy="3848059"/>
            </a:xfrm>
            <a:custGeom>
              <a:avLst/>
              <a:gdLst>
                <a:gd name="T0" fmla="*/ 25400 w 5168900"/>
                <a:gd name="T1" fmla="*/ 3848100 h 3848100"/>
                <a:gd name="T2" fmla="*/ 165100 w 5168900"/>
                <a:gd name="T3" fmla="*/ 3835400 h 3848100"/>
                <a:gd name="T4" fmla="*/ 482600 w 5168900"/>
                <a:gd name="T5" fmla="*/ 3314700 h 3848100"/>
                <a:gd name="T6" fmla="*/ 812800 w 5168900"/>
                <a:gd name="T7" fmla="*/ 2870200 h 3848100"/>
                <a:gd name="T8" fmla="*/ 1143000 w 5168900"/>
                <a:gd name="T9" fmla="*/ 2451100 h 3848100"/>
                <a:gd name="T10" fmla="*/ 1638300 w 5168900"/>
                <a:gd name="T11" fmla="*/ 2006600 h 3848100"/>
                <a:gd name="T12" fmla="*/ 2197100 w 5168900"/>
                <a:gd name="T13" fmla="*/ 1574800 h 3848100"/>
                <a:gd name="T14" fmla="*/ 2679700 w 5168900"/>
                <a:gd name="T15" fmla="*/ 1244600 h 3848100"/>
                <a:gd name="T16" fmla="*/ 3225800 w 5168900"/>
                <a:gd name="T17" fmla="*/ 863600 h 3848100"/>
                <a:gd name="T18" fmla="*/ 3784600 w 5168900"/>
                <a:gd name="T19" fmla="*/ 596900 h 3848100"/>
                <a:gd name="T20" fmla="*/ 4076700 w 5168900"/>
                <a:gd name="T21" fmla="*/ 444500 h 3848100"/>
                <a:gd name="T22" fmla="*/ 4457700 w 5168900"/>
                <a:gd name="T23" fmla="*/ 317500 h 3848100"/>
                <a:gd name="T24" fmla="*/ 5067300 w 5168900"/>
                <a:gd name="T25" fmla="*/ 50800 h 3848100"/>
                <a:gd name="T26" fmla="*/ 5168900 w 5168900"/>
                <a:gd name="T27" fmla="*/ 0 h 3848100"/>
                <a:gd name="T28" fmla="*/ 0 w 5168900"/>
                <a:gd name="T29" fmla="*/ 0 h 3848100"/>
                <a:gd name="T30" fmla="*/ 25400 w 5168900"/>
                <a:gd name="T31" fmla="*/ 3848100 h 38481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168900"/>
                <a:gd name="T49" fmla="*/ 0 h 3848100"/>
                <a:gd name="T50" fmla="*/ 5168900 w 5168900"/>
                <a:gd name="T51" fmla="*/ 3848100 h 384810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168900" h="3848100">
                  <a:moveTo>
                    <a:pt x="25400" y="3848100"/>
                  </a:moveTo>
                  <a:lnTo>
                    <a:pt x="165100" y="3835400"/>
                  </a:lnTo>
                  <a:lnTo>
                    <a:pt x="482600" y="3314700"/>
                  </a:lnTo>
                  <a:lnTo>
                    <a:pt x="812800" y="2870200"/>
                  </a:lnTo>
                  <a:lnTo>
                    <a:pt x="1143000" y="2451100"/>
                  </a:lnTo>
                  <a:lnTo>
                    <a:pt x="1638300" y="2006600"/>
                  </a:lnTo>
                  <a:lnTo>
                    <a:pt x="2197100" y="1574800"/>
                  </a:lnTo>
                  <a:lnTo>
                    <a:pt x="2679700" y="1244600"/>
                  </a:lnTo>
                  <a:lnTo>
                    <a:pt x="3225800" y="863600"/>
                  </a:lnTo>
                  <a:lnTo>
                    <a:pt x="3784600" y="596900"/>
                  </a:lnTo>
                  <a:lnTo>
                    <a:pt x="4076700" y="444500"/>
                  </a:lnTo>
                  <a:lnTo>
                    <a:pt x="4457700" y="317500"/>
                  </a:lnTo>
                  <a:lnTo>
                    <a:pt x="5067300" y="50800"/>
                  </a:lnTo>
                  <a:lnTo>
                    <a:pt x="5168900" y="0"/>
                  </a:lnTo>
                  <a:lnTo>
                    <a:pt x="0" y="0"/>
                  </a:lnTo>
                  <a:lnTo>
                    <a:pt x="25400" y="3848100"/>
                  </a:lnTo>
                  <a:close/>
                </a:path>
              </a:pathLst>
            </a:custGeom>
            <a:solidFill>
              <a:srgbClr val="AB0E21"/>
            </a:solidFill>
            <a:ln w="9525">
              <a:noFill/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it-IT">
                <a:ea typeface="ＭＳ Ｐゴシック" charset="-128"/>
                <a:cs typeface="ＭＳ Ｐゴシック" charset="-128"/>
              </a:endParaRPr>
            </a:p>
          </p:txBody>
        </p:sp>
        <p:cxnSp>
          <p:nvCxnSpPr>
            <p:cNvPr id="9" name="Connettore 1 8"/>
            <p:cNvCxnSpPr>
              <a:cxnSpLocks noChangeShapeType="1"/>
              <a:endCxn id="8" idx="13"/>
            </p:cNvCxnSpPr>
            <p:nvPr/>
          </p:nvCxnSpPr>
          <p:spPr bwMode="auto">
            <a:xfrm>
              <a:off x="2134344" y="1601217"/>
              <a:ext cx="514199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</p:spPr>
        </p:cxnSp>
        <p:cxnSp>
          <p:nvCxnSpPr>
            <p:cNvPr id="10" name="Connettore 1 9"/>
            <p:cNvCxnSpPr>
              <a:cxnSpLocks noChangeShapeType="1"/>
            </p:cNvCxnSpPr>
            <p:nvPr/>
          </p:nvCxnSpPr>
          <p:spPr bwMode="auto">
            <a:xfrm rot="5400000">
              <a:off x="115552" y="3620009"/>
              <a:ext cx="4037583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</p:spPr>
        </p:cxnSp>
        <p:sp>
          <p:nvSpPr>
            <p:cNvPr id="54280" name="CasellaDiTesto 7"/>
            <p:cNvSpPr txBox="1">
              <a:spLocks noChangeArrowheads="1"/>
            </p:cNvSpPr>
            <p:nvPr/>
          </p:nvSpPr>
          <p:spPr bwMode="auto">
            <a:xfrm>
              <a:off x="1549537" y="2297113"/>
              <a:ext cx="1254125" cy="55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km</a:t>
              </a:r>
            </a:p>
          </p:txBody>
        </p:sp>
        <p:sp>
          <p:nvSpPr>
            <p:cNvPr id="54281" name="CasellaDiTesto 8"/>
            <p:cNvSpPr txBox="1">
              <a:spLocks noChangeArrowheads="1"/>
            </p:cNvSpPr>
            <p:nvPr/>
          </p:nvSpPr>
          <p:spPr bwMode="auto">
            <a:xfrm>
              <a:off x="1752599" y="1447800"/>
              <a:ext cx="312738" cy="976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0</a:t>
              </a:r>
            </a:p>
          </p:txBody>
        </p:sp>
        <p:sp>
          <p:nvSpPr>
            <p:cNvPr id="54282" name="CasellaDiTesto 9"/>
            <p:cNvSpPr txBox="1">
              <a:spLocks noChangeArrowheads="1"/>
            </p:cNvSpPr>
            <p:nvPr/>
          </p:nvSpPr>
          <p:spPr bwMode="auto">
            <a:xfrm>
              <a:off x="1643431" y="3244849"/>
              <a:ext cx="1077890" cy="55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15</a:t>
              </a:r>
            </a:p>
          </p:txBody>
        </p:sp>
        <p:sp>
          <p:nvSpPr>
            <p:cNvPr id="54283" name="CasellaDiTesto 10"/>
            <p:cNvSpPr txBox="1">
              <a:spLocks noChangeArrowheads="1"/>
            </p:cNvSpPr>
            <p:nvPr/>
          </p:nvSpPr>
          <p:spPr bwMode="auto">
            <a:xfrm>
              <a:off x="1643431" y="5040312"/>
              <a:ext cx="1077890" cy="55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30</a:t>
              </a:r>
            </a:p>
          </p:txBody>
        </p:sp>
        <p:cxnSp>
          <p:nvCxnSpPr>
            <p:cNvPr id="15" name="Connettore 1 14"/>
            <p:cNvCxnSpPr>
              <a:cxnSpLocks noChangeShapeType="1"/>
            </p:cNvCxnSpPr>
            <p:nvPr/>
          </p:nvCxnSpPr>
          <p:spPr bwMode="auto">
            <a:xfrm>
              <a:off x="2134344" y="1601217"/>
              <a:ext cx="3733761" cy="357936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</p:spPr>
        </p:cxnSp>
        <p:sp>
          <p:nvSpPr>
            <p:cNvPr id="16" name="Figura a mano libera 15"/>
            <p:cNvSpPr>
              <a:spLocks noChangeArrowheads="1"/>
            </p:cNvSpPr>
            <p:nvPr/>
          </p:nvSpPr>
          <p:spPr bwMode="auto">
            <a:xfrm>
              <a:off x="2261475" y="1980266"/>
              <a:ext cx="4138627" cy="3430626"/>
            </a:xfrm>
            <a:custGeom>
              <a:avLst/>
              <a:gdLst>
                <a:gd name="T0" fmla="*/ 0 w 3263900"/>
                <a:gd name="T1" fmla="*/ 3318387 h 3543300"/>
                <a:gd name="T2" fmla="*/ 490437 w 3263900"/>
                <a:gd name="T3" fmla="*/ 2735588 h 3543300"/>
                <a:gd name="T4" fmla="*/ 1266964 w 3263900"/>
                <a:gd name="T5" fmla="*/ 1986275 h 3543300"/>
                <a:gd name="T6" fmla="*/ 1941316 w 3263900"/>
                <a:gd name="T7" fmla="*/ 1522414 h 3543300"/>
                <a:gd name="T8" fmla="*/ 2533928 w 3263900"/>
                <a:gd name="T9" fmla="*/ 1177492 h 3543300"/>
                <a:gd name="T10" fmla="*/ 3780458 w 3263900"/>
                <a:gd name="T11" fmla="*/ 523330 h 3543300"/>
                <a:gd name="T12" fmla="*/ 4863508 w 3263900"/>
                <a:gd name="T13" fmla="*/ 95151 h 3543300"/>
                <a:gd name="T14" fmla="*/ 5251771 w 3263900"/>
                <a:gd name="T15" fmla="*/ 0 h 35433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63900"/>
                <a:gd name="T25" fmla="*/ 0 h 3543300"/>
                <a:gd name="T26" fmla="*/ 3263900 w 3263900"/>
                <a:gd name="T27" fmla="*/ 3543300 h 35433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63900" h="3543300">
                  <a:moveTo>
                    <a:pt x="0" y="3543300"/>
                  </a:moveTo>
                  <a:lnTo>
                    <a:pt x="304800" y="2921000"/>
                  </a:lnTo>
                  <a:lnTo>
                    <a:pt x="787400" y="2120900"/>
                  </a:lnTo>
                  <a:lnTo>
                    <a:pt x="1206500" y="1625600"/>
                  </a:lnTo>
                  <a:lnTo>
                    <a:pt x="1574800" y="1257300"/>
                  </a:lnTo>
                  <a:lnTo>
                    <a:pt x="2349500" y="558800"/>
                  </a:lnTo>
                  <a:lnTo>
                    <a:pt x="3022600" y="101600"/>
                  </a:lnTo>
                  <a:lnTo>
                    <a:pt x="3263900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it-IT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4286" name="CasellaDiTesto 16"/>
            <p:cNvSpPr txBox="1">
              <a:spLocks noChangeArrowheads="1"/>
            </p:cNvSpPr>
            <p:nvPr/>
          </p:nvSpPr>
          <p:spPr bwMode="auto">
            <a:xfrm>
              <a:off x="5216989" y="4114800"/>
              <a:ext cx="2060111" cy="55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pressure</a:t>
              </a:r>
            </a:p>
          </p:txBody>
        </p:sp>
        <p:sp>
          <p:nvSpPr>
            <p:cNvPr id="54287" name="CasellaDiTesto 17"/>
            <p:cNvSpPr txBox="1">
              <a:spLocks noChangeArrowheads="1"/>
            </p:cNvSpPr>
            <p:nvPr/>
          </p:nvSpPr>
          <p:spPr bwMode="auto">
            <a:xfrm>
              <a:off x="5211422" y="2351088"/>
              <a:ext cx="2205734" cy="55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temperature</a:t>
              </a:r>
            </a:p>
          </p:txBody>
        </p:sp>
        <p:sp>
          <p:nvSpPr>
            <p:cNvPr id="54288" name="CasellaDiTesto 18"/>
            <p:cNvSpPr txBox="1">
              <a:spLocks noChangeArrowheads="1"/>
            </p:cNvSpPr>
            <p:nvPr/>
          </p:nvSpPr>
          <p:spPr bwMode="auto">
            <a:xfrm>
              <a:off x="2895599" y="1981199"/>
              <a:ext cx="2972504" cy="55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Brittle deformation</a:t>
              </a:r>
            </a:p>
          </p:txBody>
        </p:sp>
        <p:sp>
          <p:nvSpPr>
            <p:cNvPr id="54289" name="CasellaDiTesto 19"/>
            <p:cNvSpPr txBox="1">
              <a:spLocks noChangeArrowheads="1"/>
            </p:cNvSpPr>
            <p:nvPr/>
          </p:nvSpPr>
          <p:spPr bwMode="auto">
            <a:xfrm>
              <a:off x="2676120" y="4484687"/>
              <a:ext cx="3250238" cy="55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Ductile deformation</a:t>
              </a:r>
            </a:p>
          </p:txBody>
        </p:sp>
        <p:sp>
          <p:nvSpPr>
            <p:cNvPr id="54290" name="CasellaDiTesto 21"/>
            <p:cNvSpPr txBox="1">
              <a:spLocks noChangeArrowheads="1"/>
            </p:cNvSpPr>
            <p:nvPr/>
          </p:nvSpPr>
          <p:spPr bwMode="auto">
            <a:xfrm>
              <a:off x="3997324" y="1143000"/>
              <a:ext cx="2403476" cy="55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800"/>
                <a:t>STRESS</a:t>
              </a:r>
            </a:p>
          </p:txBody>
        </p:sp>
        <p:grpSp>
          <p:nvGrpSpPr>
            <p:cNvPr id="54291" name="Gruppo 25"/>
            <p:cNvGrpSpPr>
              <a:grpSpLocks/>
            </p:cNvGrpSpPr>
            <p:nvPr/>
          </p:nvGrpSpPr>
          <p:grpSpPr bwMode="auto">
            <a:xfrm>
              <a:off x="2134344" y="1613211"/>
              <a:ext cx="1854168" cy="3797681"/>
              <a:chOff x="2134344" y="1613211"/>
              <a:chExt cx="1854168" cy="3797681"/>
            </a:xfrm>
          </p:grpSpPr>
          <p:sp>
            <p:nvSpPr>
              <p:cNvPr id="23" name="Figura a mano libera 22"/>
              <p:cNvSpPr>
                <a:spLocks noChangeArrowheads="1"/>
              </p:cNvSpPr>
              <p:nvPr/>
            </p:nvSpPr>
            <p:spPr bwMode="auto">
              <a:xfrm>
                <a:off x="2134344" y="1613211"/>
                <a:ext cx="1854168" cy="3797681"/>
              </a:xfrm>
              <a:custGeom>
                <a:avLst/>
                <a:gdLst>
                  <a:gd name="T0" fmla="*/ 139700 w 1854200"/>
                  <a:gd name="T1" fmla="*/ 3784600 h 3797300"/>
                  <a:gd name="T2" fmla="*/ 558800 w 1854200"/>
                  <a:gd name="T3" fmla="*/ 3111500 h 3797300"/>
                  <a:gd name="T4" fmla="*/ 1092200 w 1854200"/>
                  <a:gd name="T5" fmla="*/ 2438400 h 3797300"/>
                  <a:gd name="T6" fmla="*/ 1524000 w 1854200"/>
                  <a:gd name="T7" fmla="*/ 2070100 h 3797300"/>
                  <a:gd name="T8" fmla="*/ 1854200 w 1854200"/>
                  <a:gd name="T9" fmla="*/ 1778000 h 3797300"/>
                  <a:gd name="T10" fmla="*/ 558800 w 1854200"/>
                  <a:gd name="T11" fmla="*/ 546100 h 3797300"/>
                  <a:gd name="T12" fmla="*/ 12700 w 1854200"/>
                  <a:gd name="T13" fmla="*/ 0 h 3797300"/>
                  <a:gd name="T14" fmla="*/ 0 w 1854200"/>
                  <a:gd name="T15" fmla="*/ 3797300 h 3797300"/>
                  <a:gd name="T16" fmla="*/ 139700 w 1854200"/>
                  <a:gd name="T17" fmla="*/ 3784600 h 37973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4200"/>
                  <a:gd name="T28" fmla="*/ 0 h 3797300"/>
                  <a:gd name="T29" fmla="*/ 1854200 w 1854200"/>
                  <a:gd name="T30" fmla="*/ 3797300 h 37973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4200" h="3797300">
                    <a:moveTo>
                      <a:pt x="139700" y="3784600"/>
                    </a:moveTo>
                    <a:lnTo>
                      <a:pt x="558800" y="3111500"/>
                    </a:lnTo>
                    <a:lnTo>
                      <a:pt x="1092200" y="2438400"/>
                    </a:lnTo>
                    <a:lnTo>
                      <a:pt x="1524000" y="2070100"/>
                    </a:lnTo>
                    <a:lnTo>
                      <a:pt x="1854200" y="1778000"/>
                    </a:lnTo>
                    <a:lnTo>
                      <a:pt x="558800" y="546100"/>
                    </a:lnTo>
                    <a:lnTo>
                      <a:pt x="12700" y="0"/>
                    </a:lnTo>
                    <a:cubicBezTo>
                      <a:pt x="8467" y="1265767"/>
                      <a:pt x="0" y="3797300"/>
                      <a:pt x="0" y="3797300"/>
                    </a:cubicBezTo>
                    <a:lnTo>
                      <a:pt x="139700" y="3784600"/>
                    </a:lnTo>
                    <a:close/>
                  </a:path>
                </a:pathLst>
              </a:custGeom>
              <a:solidFill>
                <a:srgbClr val="262626"/>
              </a:solidFill>
              <a:ln w="9525">
                <a:noFill/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>
                  <a:defRPr/>
                </a:pPr>
                <a:endParaRPr lang="it-IT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54293" name="CasellaDiTesto 24"/>
              <p:cNvSpPr txBox="1">
                <a:spLocks noChangeArrowheads="1"/>
              </p:cNvSpPr>
              <p:nvPr/>
            </p:nvSpPr>
            <p:spPr bwMode="auto">
              <a:xfrm>
                <a:off x="2260600" y="2870353"/>
                <a:ext cx="1493243" cy="976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it-IT" sz="1800">
                    <a:solidFill>
                      <a:schemeClr val="bg1"/>
                    </a:solidFill>
                  </a:rPr>
                  <a:t>Stable</a:t>
                </a:r>
              </a:p>
              <a:p>
                <a:pPr eaLnBrk="1" hangingPunct="1"/>
                <a:r>
                  <a:rPr lang="it-IT" sz="1800">
                    <a:solidFill>
                      <a:schemeClr val="bg1"/>
                    </a:solidFill>
                  </a:rPr>
                  <a:t>rocks</a:t>
                </a:r>
              </a:p>
            </p:txBody>
          </p:sp>
        </p:grpSp>
      </p:grpSp>
      <p:sp>
        <p:nvSpPr>
          <p:cNvPr id="2" name="CasellaDiTesto 1"/>
          <p:cNvSpPr txBox="1"/>
          <p:nvPr/>
        </p:nvSpPr>
        <p:spPr>
          <a:xfrm>
            <a:off x="3347864" y="1309410"/>
            <a:ext cx="3482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Campo stabilità per temperatura</a:t>
            </a:r>
            <a:endParaRPr lang="it-IT" dirty="0"/>
          </a:p>
        </p:txBody>
      </p:sp>
      <p:cxnSp>
        <p:nvCxnSpPr>
          <p:cNvPr id="4" name="Connettore 1 3"/>
          <p:cNvCxnSpPr/>
          <p:nvPr/>
        </p:nvCxnSpPr>
        <p:spPr>
          <a:xfrm flipH="1">
            <a:off x="3581400" y="1678742"/>
            <a:ext cx="846584" cy="78029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2272185" y="5229200"/>
            <a:ext cx="3366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Campo stabilità per pressione</a:t>
            </a:r>
            <a:endParaRPr lang="it-IT" dirty="0"/>
          </a:p>
        </p:txBody>
      </p:sp>
      <p:cxnSp>
        <p:nvCxnSpPr>
          <p:cNvPr id="26" name="Connettore 1 25"/>
          <p:cNvCxnSpPr/>
          <p:nvPr/>
        </p:nvCxnSpPr>
        <p:spPr>
          <a:xfrm flipH="1" flipV="1">
            <a:off x="3203848" y="4485604"/>
            <a:ext cx="267842" cy="7576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/>
          <p:cNvSpPr txBox="1"/>
          <p:nvPr/>
        </p:nvSpPr>
        <p:spPr>
          <a:xfrm>
            <a:off x="804806" y="292006"/>
            <a:ext cx="7727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LIVELLO SISMOGENETICO (circa primi 15 km) dove le rocce sono fragili </a:t>
            </a:r>
            <a:endParaRPr lang="it-IT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1043608" y="6093296"/>
            <a:ext cx="7270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Esempio di sismicità associata al terremoto del 1999 di </a:t>
            </a:r>
            <a:r>
              <a:rPr lang="it-IT" dirty="0" err="1" smtClean="0"/>
              <a:t>Izmit</a:t>
            </a:r>
            <a:r>
              <a:rPr lang="it-IT" dirty="0" smtClean="0"/>
              <a:t> (Turchia)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123728" y="3212976"/>
            <a:ext cx="3195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BDT transizione fragile-duttile</a:t>
            </a:r>
            <a:endParaRPr lang="it-IT" dirty="0"/>
          </a:p>
        </p:txBody>
      </p:sp>
      <p:cxnSp>
        <p:nvCxnSpPr>
          <p:cNvPr id="18" name="Connettore 1 17"/>
          <p:cNvCxnSpPr/>
          <p:nvPr/>
        </p:nvCxnSpPr>
        <p:spPr>
          <a:xfrm>
            <a:off x="251520" y="3356992"/>
            <a:ext cx="1944216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57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Immagine 1" descr="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389198" y="6372036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7004353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Immagine 1" descr="0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245182" y="6309320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4577038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Immagine 1" descr="1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245182" y="6309320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24762058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Immagine 1" descr="1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245182" y="6309320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24413180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Immagine 1" descr="2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245182" y="6309320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89488185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Immagine 1" descr="3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245182" y="6309320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71845" y="188640"/>
            <a:ext cx="89733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Fascia dilatata nell’</a:t>
            </a:r>
            <a:r>
              <a:rPr lang="it-IT" dirty="0" err="1" smtClean="0"/>
              <a:t>intersismico</a:t>
            </a:r>
            <a:r>
              <a:rPr lang="it-IT" dirty="0"/>
              <a:t> </a:t>
            </a:r>
            <a:r>
              <a:rPr lang="it-IT" dirty="0" smtClean="0"/>
              <a:t>(centinaia d’anni) creatasi perché nella crosta inferiore </a:t>
            </a:r>
          </a:p>
          <a:p>
            <a:r>
              <a:rPr lang="it-IT" dirty="0" smtClean="0"/>
              <a:t>duttile la deformazione è continua, mentre nella crosta superiore fragile è bloccata.</a:t>
            </a:r>
          </a:p>
        </p:txBody>
      </p:sp>
      <p:cxnSp>
        <p:nvCxnSpPr>
          <p:cNvPr id="5" name="Connettore 1 4"/>
          <p:cNvCxnSpPr/>
          <p:nvPr/>
        </p:nvCxnSpPr>
        <p:spPr>
          <a:xfrm>
            <a:off x="1604963" y="834971"/>
            <a:ext cx="2462981" cy="208997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162717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Immagine 1" descr="4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4963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Figura a mano libera 6"/>
          <p:cNvSpPr>
            <a:spLocks noChangeArrowheads="1"/>
          </p:cNvSpPr>
          <p:nvPr/>
        </p:nvSpPr>
        <p:spPr bwMode="auto">
          <a:xfrm>
            <a:off x="2794000" y="3632200"/>
            <a:ext cx="1752600" cy="444500"/>
          </a:xfrm>
          <a:custGeom>
            <a:avLst/>
            <a:gdLst>
              <a:gd name="T0" fmla="*/ 0 w 1752600"/>
              <a:gd name="T1" fmla="*/ 0 h 444500"/>
              <a:gd name="T2" fmla="*/ 1752600 w 1752600"/>
              <a:gd name="T3" fmla="*/ 304800 h 444500"/>
              <a:gd name="T4" fmla="*/ 1600200 w 1752600"/>
              <a:gd name="T5" fmla="*/ 444500 h 444500"/>
              <a:gd name="T6" fmla="*/ 177800 w 1752600"/>
              <a:gd name="T7" fmla="*/ 177800 h 444500"/>
              <a:gd name="T8" fmla="*/ 0 w 1752600"/>
              <a:gd name="T9" fmla="*/ 0 h 4445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2600"/>
              <a:gd name="T16" fmla="*/ 0 h 444500"/>
              <a:gd name="T17" fmla="*/ 1752600 w 1752600"/>
              <a:gd name="T18" fmla="*/ 444500 h 4445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2600" h="444500">
                <a:moveTo>
                  <a:pt x="0" y="0"/>
                </a:moveTo>
                <a:lnTo>
                  <a:pt x="1752600" y="304800"/>
                </a:lnTo>
                <a:lnTo>
                  <a:pt x="1600200" y="444500"/>
                </a:lnTo>
                <a:lnTo>
                  <a:pt x="177800" y="177800"/>
                </a:lnTo>
                <a:lnTo>
                  <a:pt x="0" y="0"/>
                </a:lnTo>
                <a:close/>
              </a:path>
            </a:pathLst>
          </a:custGeom>
          <a:solidFill>
            <a:srgbClr val="621E17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 type="none" w="med" len="lg"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0900" name="Figura a mano libera 4"/>
          <p:cNvSpPr>
            <a:spLocks noChangeArrowheads="1"/>
          </p:cNvSpPr>
          <p:nvPr/>
        </p:nvSpPr>
        <p:spPr bwMode="auto">
          <a:xfrm>
            <a:off x="3759200" y="2133600"/>
            <a:ext cx="2044700" cy="279400"/>
          </a:xfrm>
          <a:custGeom>
            <a:avLst/>
            <a:gdLst>
              <a:gd name="T0" fmla="*/ 0 w 2044700"/>
              <a:gd name="T1" fmla="*/ 76200 h 279400"/>
              <a:gd name="T2" fmla="*/ 330200 w 2044700"/>
              <a:gd name="T3" fmla="*/ 215900 h 279400"/>
              <a:gd name="T4" fmla="*/ 711200 w 2044700"/>
              <a:gd name="T5" fmla="*/ 254000 h 279400"/>
              <a:gd name="T6" fmla="*/ 1244600 w 2044700"/>
              <a:gd name="T7" fmla="*/ 279400 h 279400"/>
              <a:gd name="T8" fmla="*/ 1524000 w 2044700"/>
              <a:gd name="T9" fmla="*/ 279400 h 279400"/>
              <a:gd name="T10" fmla="*/ 1727200 w 2044700"/>
              <a:gd name="T11" fmla="*/ 279400 h 279400"/>
              <a:gd name="T12" fmla="*/ 1905000 w 2044700"/>
              <a:gd name="T13" fmla="*/ 215900 h 279400"/>
              <a:gd name="T14" fmla="*/ 1905000 w 2044700"/>
              <a:gd name="T15" fmla="*/ 215900 h 279400"/>
              <a:gd name="T16" fmla="*/ 2006600 w 2044700"/>
              <a:gd name="T17" fmla="*/ 127000 h 279400"/>
              <a:gd name="T18" fmla="*/ 2044700 w 2044700"/>
              <a:gd name="T19" fmla="*/ 0 h 279400"/>
              <a:gd name="T20" fmla="*/ 1866900 w 2044700"/>
              <a:gd name="T21" fmla="*/ 88900 h 279400"/>
              <a:gd name="T22" fmla="*/ 1587500 w 2044700"/>
              <a:gd name="T23" fmla="*/ 139700 h 279400"/>
              <a:gd name="T24" fmla="*/ 1104900 w 2044700"/>
              <a:gd name="T25" fmla="*/ 139700 h 279400"/>
              <a:gd name="T26" fmla="*/ 596900 w 2044700"/>
              <a:gd name="T27" fmla="*/ 114300 h 279400"/>
              <a:gd name="T28" fmla="*/ 0 w 2044700"/>
              <a:gd name="T29" fmla="*/ 76200 h 2794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044700"/>
              <a:gd name="T46" fmla="*/ 0 h 279400"/>
              <a:gd name="T47" fmla="*/ 2044700 w 2044700"/>
              <a:gd name="T48" fmla="*/ 279400 h 2794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044700" h="279400">
                <a:moveTo>
                  <a:pt x="0" y="76200"/>
                </a:moveTo>
                <a:lnTo>
                  <a:pt x="330200" y="215900"/>
                </a:lnTo>
                <a:lnTo>
                  <a:pt x="711200" y="254000"/>
                </a:lnTo>
                <a:lnTo>
                  <a:pt x="1244600" y="279400"/>
                </a:lnTo>
                <a:lnTo>
                  <a:pt x="1524000" y="279400"/>
                </a:lnTo>
                <a:lnTo>
                  <a:pt x="1727200" y="279400"/>
                </a:lnTo>
                <a:lnTo>
                  <a:pt x="1905000" y="215900"/>
                </a:lnTo>
                <a:lnTo>
                  <a:pt x="2006600" y="127000"/>
                </a:lnTo>
                <a:lnTo>
                  <a:pt x="2044700" y="0"/>
                </a:lnTo>
                <a:lnTo>
                  <a:pt x="1866900" y="88900"/>
                </a:lnTo>
                <a:lnTo>
                  <a:pt x="1587500" y="139700"/>
                </a:lnTo>
                <a:lnTo>
                  <a:pt x="1104900" y="139700"/>
                </a:lnTo>
                <a:lnTo>
                  <a:pt x="596900" y="114300"/>
                </a:lnTo>
                <a:lnTo>
                  <a:pt x="0" y="762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 type="none" w="med" len="lg"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0901" name="Figura a mano libera 3"/>
          <p:cNvSpPr>
            <a:spLocks noChangeArrowheads="1"/>
          </p:cNvSpPr>
          <p:nvPr/>
        </p:nvSpPr>
        <p:spPr bwMode="auto">
          <a:xfrm>
            <a:off x="3759200" y="2247900"/>
            <a:ext cx="1981200" cy="177800"/>
          </a:xfrm>
          <a:custGeom>
            <a:avLst/>
            <a:gdLst>
              <a:gd name="T0" fmla="*/ 0 w 1981200"/>
              <a:gd name="T1" fmla="*/ 0 h 177800"/>
              <a:gd name="T2" fmla="*/ 190500 w 1981200"/>
              <a:gd name="T3" fmla="*/ 76200 h 177800"/>
              <a:gd name="T4" fmla="*/ 457200 w 1981200"/>
              <a:gd name="T5" fmla="*/ 139700 h 177800"/>
              <a:gd name="T6" fmla="*/ 927100 w 1981200"/>
              <a:gd name="T7" fmla="*/ 165100 h 177800"/>
              <a:gd name="T8" fmla="*/ 1282700 w 1981200"/>
              <a:gd name="T9" fmla="*/ 177800 h 177800"/>
              <a:gd name="T10" fmla="*/ 1778000 w 1981200"/>
              <a:gd name="T11" fmla="*/ 152400 h 177800"/>
              <a:gd name="T12" fmla="*/ 1981200 w 1981200"/>
              <a:gd name="T13" fmla="*/ 76200 h 177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81200"/>
              <a:gd name="T22" fmla="*/ 0 h 177800"/>
              <a:gd name="T23" fmla="*/ 1981200 w 1981200"/>
              <a:gd name="T24" fmla="*/ 177800 h 1778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81200" h="177800">
                <a:moveTo>
                  <a:pt x="0" y="0"/>
                </a:moveTo>
                <a:lnTo>
                  <a:pt x="190500" y="76200"/>
                </a:lnTo>
                <a:lnTo>
                  <a:pt x="457200" y="139700"/>
                </a:lnTo>
                <a:lnTo>
                  <a:pt x="927100" y="165100"/>
                </a:lnTo>
                <a:lnTo>
                  <a:pt x="1282700" y="177800"/>
                </a:lnTo>
                <a:lnTo>
                  <a:pt x="1778000" y="152400"/>
                </a:lnTo>
                <a:lnTo>
                  <a:pt x="1981200" y="76200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0902" name="Figura a mano libera 5"/>
          <p:cNvSpPr>
            <a:spLocks noChangeArrowheads="1"/>
          </p:cNvSpPr>
          <p:nvPr/>
        </p:nvSpPr>
        <p:spPr bwMode="auto">
          <a:xfrm>
            <a:off x="2781300" y="3644900"/>
            <a:ext cx="1752600" cy="304800"/>
          </a:xfrm>
          <a:custGeom>
            <a:avLst/>
            <a:gdLst>
              <a:gd name="T0" fmla="*/ 0 w 1752600"/>
              <a:gd name="T1" fmla="*/ 0 h 304800"/>
              <a:gd name="T2" fmla="*/ 1752600 w 1752600"/>
              <a:gd name="T3" fmla="*/ 304800 h 304800"/>
              <a:gd name="T4" fmla="*/ 1752600 w 1752600"/>
              <a:gd name="T5" fmla="*/ 304800 h 304800"/>
              <a:gd name="T6" fmla="*/ 0 60000 65536"/>
              <a:gd name="T7" fmla="*/ 0 60000 65536"/>
              <a:gd name="T8" fmla="*/ 0 60000 65536"/>
              <a:gd name="T9" fmla="*/ 0 w 1752600"/>
              <a:gd name="T10" fmla="*/ 0 h 304800"/>
              <a:gd name="T11" fmla="*/ 1752600 w 1752600"/>
              <a:gd name="T12" fmla="*/ 304800 h 3048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52600" h="304800">
                <a:moveTo>
                  <a:pt x="0" y="0"/>
                </a:moveTo>
                <a:lnTo>
                  <a:pt x="1752600" y="304800"/>
                </a:lnTo>
              </a:path>
            </a:pathLst>
          </a:cu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 type="none" w="med" len="lg"/>
          </a:ln>
        </p:spPr>
        <p:txBody>
          <a:bodyPr/>
          <a:lstStyle/>
          <a:p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2245182" y="6237312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71845" y="116632"/>
            <a:ext cx="88715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Quando la fascia dilatata non riesce più a sostenere il triangolo </a:t>
            </a:r>
            <a:r>
              <a:rPr lang="it-IT" dirty="0" smtClean="0"/>
              <a:t>di </a:t>
            </a:r>
            <a:r>
              <a:rPr lang="it-IT" dirty="0"/>
              <a:t>crosta </a:t>
            </a:r>
            <a:r>
              <a:rPr lang="it-IT" dirty="0" smtClean="0"/>
              <a:t>sovrastante, </a:t>
            </a:r>
          </a:p>
          <a:p>
            <a:r>
              <a:rPr lang="it-IT" dirty="0" smtClean="0"/>
              <a:t>cede </a:t>
            </a:r>
            <a:r>
              <a:rPr lang="it-IT" dirty="0"/>
              <a:t>e viene </a:t>
            </a:r>
            <a:r>
              <a:rPr lang="it-IT" dirty="0" smtClean="0"/>
              <a:t>ricompressa. La caduta del blocco determina il terremoto per faglia </a:t>
            </a:r>
          </a:p>
          <a:p>
            <a:r>
              <a:rPr lang="it-IT" dirty="0"/>
              <a:t>n</a:t>
            </a:r>
            <a:r>
              <a:rPr lang="it-IT" dirty="0" smtClean="0"/>
              <a:t>ormale. </a:t>
            </a:r>
          </a:p>
        </p:txBody>
      </p:sp>
      <p:cxnSp>
        <p:nvCxnSpPr>
          <p:cNvPr id="9" name="Connettore 1 8"/>
          <p:cNvCxnSpPr/>
          <p:nvPr/>
        </p:nvCxnSpPr>
        <p:spPr>
          <a:xfrm>
            <a:off x="1979712" y="764704"/>
            <a:ext cx="2016224" cy="21602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1493912" y="6525344"/>
            <a:ext cx="768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/2011_BDT_Earthquakes_PEPI.pdf</a:t>
            </a:r>
          </a:p>
        </p:txBody>
      </p:sp>
    </p:spTree>
    <p:extLst>
      <p:ext uri="{BB962C8B-B14F-4D97-AF65-F5344CB8AC3E}">
        <p14:creationId xmlns:p14="http://schemas.microsoft.com/office/powerpoint/2010/main" val="319664895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Figure_1_Fault_On_Offb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39938"/>
            <a:ext cx="9144000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 descr="Figure_1_Fault_On_Offb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39938"/>
            <a:ext cx="6400800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Immagine 6" descr="Figure_1_Fault_On_Offb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39938"/>
            <a:ext cx="3657600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2245182" y="6228020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555776" y="317847"/>
            <a:ext cx="432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Ciclo sismico di faglia normale</a:t>
            </a:r>
            <a:endParaRPr lang="it-IT" sz="24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611560" y="1516142"/>
            <a:ext cx="2622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</a:t>
            </a:r>
            <a:r>
              <a:rPr lang="it-IT" dirty="0" smtClean="0"/>
              <a:t>eformazione episodica</a:t>
            </a:r>
            <a:endParaRPr lang="it-IT" dirty="0"/>
          </a:p>
        </p:txBody>
      </p:sp>
      <p:cxnSp>
        <p:nvCxnSpPr>
          <p:cNvPr id="10" name="Connettore 1 9"/>
          <p:cNvCxnSpPr/>
          <p:nvPr/>
        </p:nvCxnSpPr>
        <p:spPr>
          <a:xfrm>
            <a:off x="827584" y="1885474"/>
            <a:ext cx="864096" cy="10394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677640" y="4931876"/>
            <a:ext cx="252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</a:t>
            </a:r>
            <a:r>
              <a:rPr lang="it-IT" dirty="0" smtClean="0"/>
              <a:t>eformazione continua</a:t>
            </a:r>
            <a:endParaRPr lang="it-IT" dirty="0"/>
          </a:p>
        </p:txBody>
      </p:sp>
      <p:cxnSp>
        <p:nvCxnSpPr>
          <p:cNvPr id="12" name="Connettore 1 11"/>
          <p:cNvCxnSpPr/>
          <p:nvPr/>
        </p:nvCxnSpPr>
        <p:spPr>
          <a:xfrm flipV="1">
            <a:off x="1325712" y="4149080"/>
            <a:ext cx="1590104" cy="78279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ttangolo 13"/>
          <p:cNvSpPr/>
          <p:nvPr/>
        </p:nvSpPr>
        <p:spPr>
          <a:xfrm>
            <a:off x="1493912" y="6525344"/>
            <a:ext cx="768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/2011_BDT_Earthquakes_PEPI.pdf</a:t>
            </a:r>
          </a:p>
        </p:txBody>
      </p:sp>
    </p:spTree>
    <p:extLst>
      <p:ext uri="{BB962C8B-B14F-4D97-AF65-F5344CB8AC3E}">
        <p14:creationId xmlns:p14="http://schemas.microsoft.com/office/powerpoint/2010/main" val="3770033671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de_4 Station Seismic Networ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1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Immagine 4" descr="Figure_1_Fault_On_Offb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63738"/>
            <a:ext cx="9144000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50" name="Immagine 5" descr="Figure_1_Fault_On_Offb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63738"/>
            <a:ext cx="6477000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igura a mano libera 7"/>
          <p:cNvSpPr/>
          <p:nvPr/>
        </p:nvSpPr>
        <p:spPr>
          <a:xfrm>
            <a:off x="4851400" y="2178050"/>
            <a:ext cx="1320800" cy="1174750"/>
          </a:xfrm>
          <a:custGeom>
            <a:avLst/>
            <a:gdLst>
              <a:gd name="connsiteX0" fmla="*/ 0 w 1320800"/>
              <a:gd name="connsiteY0" fmla="*/ 292100 h 1174750"/>
              <a:gd name="connsiteX1" fmla="*/ 222250 w 1320800"/>
              <a:gd name="connsiteY1" fmla="*/ 768350 h 1174750"/>
              <a:gd name="connsiteX2" fmla="*/ 406400 w 1320800"/>
              <a:gd name="connsiteY2" fmla="*/ 1136650 h 1174750"/>
              <a:gd name="connsiteX3" fmla="*/ 463550 w 1320800"/>
              <a:gd name="connsiteY3" fmla="*/ 1174750 h 1174750"/>
              <a:gd name="connsiteX4" fmla="*/ 666750 w 1320800"/>
              <a:gd name="connsiteY4" fmla="*/ 952500 h 1174750"/>
              <a:gd name="connsiteX5" fmla="*/ 939800 w 1320800"/>
              <a:gd name="connsiteY5" fmla="*/ 685800 h 1174750"/>
              <a:gd name="connsiteX6" fmla="*/ 1155700 w 1320800"/>
              <a:gd name="connsiteY6" fmla="*/ 463550 h 1174750"/>
              <a:gd name="connsiteX7" fmla="*/ 1320800 w 1320800"/>
              <a:gd name="connsiteY7" fmla="*/ 273050 h 1174750"/>
              <a:gd name="connsiteX8" fmla="*/ 1250950 w 1320800"/>
              <a:gd name="connsiteY8" fmla="*/ 203200 h 1174750"/>
              <a:gd name="connsiteX9" fmla="*/ 1238250 w 1320800"/>
              <a:gd name="connsiteY9" fmla="*/ 57150 h 1174750"/>
              <a:gd name="connsiteX10" fmla="*/ 1187450 w 1320800"/>
              <a:gd name="connsiteY10" fmla="*/ 0 h 1174750"/>
              <a:gd name="connsiteX11" fmla="*/ 1035050 w 1320800"/>
              <a:gd name="connsiteY11" fmla="*/ 0 h 1174750"/>
              <a:gd name="connsiteX12" fmla="*/ 895350 w 1320800"/>
              <a:gd name="connsiteY12" fmla="*/ 76200 h 1174750"/>
              <a:gd name="connsiteX13" fmla="*/ 774700 w 1320800"/>
              <a:gd name="connsiteY13" fmla="*/ 127000 h 1174750"/>
              <a:gd name="connsiteX14" fmla="*/ 635000 w 1320800"/>
              <a:gd name="connsiteY14" fmla="*/ 196850 h 1174750"/>
              <a:gd name="connsiteX15" fmla="*/ 234950 w 1320800"/>
              <a:gd name="connsiteY15" fmla="*/ 279400 h 1174750"/>
              <a:gd name="connsiteX16" fmla="*/ 114300 w 1320800"/>
              <a:gd name="connsiteY16" fmla="*/ 285750 h 1174750"/>
              <a:gd name="connsiteX17" fmla="*/ 0 w 1320800"/>
              <a:gd name="connsiteY17" fmla="*/ 29210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20800" h="1174750">
                <a:moveTo>
                  <a:pt x="0" y="292100"/>
                </a:moveTo>
                <a:lnTo>
                  <a:pt x="222250" y="768350"/>
                </a:lnTo>
                <a:lnTo>
                  <a:pt x="406400" y="1136650"/>
                </a:lnTo>
                <a:lnTo>
                  <a:pt x="463550" y="1174750"/>
                </a:lnTo>
                <a:lnTo>
                  <a:pt x="666750" y="952500"/>
                </a:lnTo>
                <a:lnTo>
                  <a:pt x="939800" y="685800"/>
                </a:lnTo>
                <a:lnTo>
                  <a:pt x="1155700" y="463550"/>
                </a:lnTo>
                <a:lnTo>
                  <a:pt x="1320800" y="273050"/>
                </a:lnTo>
                <a:lnTo>
                  <a:pt x="1250950" y="203200"/>
                </a:lnTo>
                <a:lnTo>
                  <a:pt x="1238250" y="57150"/>
                </a:lnTo>
                <a:lnTo>
                  <a:pt x="1187450" y="0"/>
                </a:lnTo>
                <a:lnTo>
                  <a:pt x="1035050" y="0"/>
                </a:lnTo>
                <a:lnTo>
                  <a:pt x="895350" y="76200"/>
                </a:lnTo>
                <a:cubicBezTo>
                  <a:pt x="772714" y="121382"/>
                  <a:pt x="774700" y="77791"/>
                  <a:pt x="774700" y="127000"/>
                </a:cubicBezTo>
                <a:lnTo>
                  <a:pt x="635000" y="196850"/>
                </a:lnTo>
                <a:lnTo>
                  <a:pt x="234950" y="279400"/>
                </a:lnTo>
                <a:lnTo>
                  <a:pt x="114300" y="285750"/>
                </a:lnTo>
                <a:lnTo>
                  <a:pt x="0" y="2921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chemeClr val="accent5">
                <a:lumMod val="40000"/>
                <a:lumOff val="60000"/>
                <a:alpha val="75000"/>
              </a:schemeClr>
            </a:glow>
            <a:outerShdw blurRad="40000" dist="23000" dir="2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2245182" y="6237312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339752" y="317847"/>
            <a:ext cx="475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Ciclo sismico di sovrascorrimento</a:t>
            </a:r>
            <a:endParaRPr lang="it-IT" sz="2400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611560" y="1516142"/>
            <a:ext cx="2622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</a:t>
            </a:r>
            <a:r>
              <a:rPr lang="it-IT" dirty="0" smtClean="0"/>
              <a:t>eformazione episodica</a:t>
            </a:r>
            <a:endParaRPr lang="it-IT" dirty="0"/>
          </a:p>
        </p:txBody>
      </p:sp>
      <p:cxnSp>
        <p:nvCxnSpPr>
          <p:cNvPr id="4" name="Connettore 1 3"/>
          <p:cNvCxnSpPr/>
          <p:nvPr/>
        </p:nvCxnSpPr>
        <p:spPr>
          <a:xfrm>
            <a:off x="827584" y="1885474"/>
            <a:ext cx="864096" cy="9674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677640" y="4768334"/>
            <a:ext cx="252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</a:t>
            </a:r>
            <a:r>
              <a:rPr lang="it-IT" dirty="0" smtClean="0"/>
              <a:t>eformazione continua</a:t>
            </a:r>
            <a:endParaRPr lang="it-IT" dirty="0"/>
          </a:p>
        </p:txBody>
      </p:sp>
      <p:cxnSp>
        <p:nvCxnSpPr>
          <p:cNvPr id="11" name="Connettore 1 10"/>
          <p:cNvCxnSpPr/>
          <p:nvPr/>
        </p:nvCxnSpPr>
        <p:spPr>
          <a:xfrm flipV="1">
            <a:off x="1325712" y="4149080"/>
            <a:ext cx="1590104" cy="619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1493912" y="6525344"/>
            <a:ext cx="768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/2011_BDT_Earthquakes_PEPI.pdf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5" descr="GraphicalAbstract_S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150" y="1082675"/>
            <a:ext cx="8924925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5191125"/>
            <a:ext cx="33909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3675" y="4721225"/>
            <a:ext cx="5105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8820150" y="6092825"/>
            <a:ext cx="43180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179512" y="188640"/>
            <a:ext cx="89481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 terremoti hanno origine diversa: le faglie distensive rilasciano principalmente energia </a:t>
            </a:r>
          </a:p>
          <a:p>
            <a:r>
              <a:rPr lang="it-IT" dirty="0" smtClean="0"/>
              <a:t>(E) gravitazionale, quelle compressive (come nel Veneto) rilasciano energia elastica 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07504" y="6093296"/>
            <a:ext cx="441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2015 </a:t>
            </a:r>
            <a:r>
              <a:rPr lang="it-IT" dirty="0" err="1" smtClean="0"/>
              <a:t>Geoscience</a:t>
            </a:r>
            <a:r>
              <a:rPr lang="it-IT" dirty="0" smtClean="0"/>
              <a:t> </a:t>
            </a:r>
            <a:r>
              <a:rPr lang="it-IT" dirty="0" err="1" smtClean="0"/>
              <a:t>Frontiers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107504" y="6453336"/>
            <a:ext cx="71105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</a:t>
            </a:r>
            <a:r>
              <a:rPr lang="it-IT" sz="1200" dirty="0" err="1"/>
              <a:t>www.sciencedirect.com</a:t>
            </a:r>
            <a:r>
              <a:rPr lang="it-IT" sz="1200" dirty="0"/>
              <a:t>/science/</a:t>
            </a:r>
            <a:r>
              <a:rPr lang="it-IT" sz="1200" dirty="0" err="1"/>
              <a:t>article</a:t>
            </a:r>
            <a:r>
              <a:rPr lang="it-IT" sz="1200" dirty="0"/>
              <a:t>/pii/S1674987114000024</a:t>
            </a:r>
          </a:p>
        </p:txBody>
      </p:sp>
    </p:spTree>
    <p:extLst>
      <p:ext uri="{BB962C8B-B14F-4D97-AF65-F5344CB8AC3E}">
        <p14:creationId xmlns:p14="http://schemas.microsoft.com/office/powerpoint/2010/main" val="1676377999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Immagine 1" descr="Figure_10_BDT_depth_Volum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0" y="1257300"/>
            <a:ext cx="8128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621044" y="129406"/>
            <a:ext cx="8088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Più è profonda la transizione fragile-duttile  (BDT, grigio-arancione), maggiore </a:t>
            </a:r>
          </a:p>
          <a:p>
            <a:r>
              <a:rPr lang="it-IT" dirty="0" smtClean="0"/>
              <a:t>è il volume della zona sismogenetica e maggiore la magnitudo del terremoto.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245182" y="6237312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493912" y="6525344"/>
            <a:ext cx="768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/2011_BDT_Earthquakes_PEPI.pdf</a:t>
            </a: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4" descr="Interseismic.jpg                                               0007DFB1MacBookNero                    C15728F2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336550"/>
            <a:ext cx="8915400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tella a 5 punte 2"/>
          <p:cNvSpPr/>
          <p:nvPr/>
        </p:nvSpPr>
        <p:spPr bwMode="auto">
          <a:xfrm>
            <a:off x="6019800" y="4038600"/>
            <a:ext cx="152400" cy="152400"/>
          </a:xfrm>
          <a:prstGeom prst="star5">
            <a:avLst/>
          </a:prstGeom>
          <a:solidFill>
            <a:srgbClr val="FF0000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lg"/>
          </a:ln>
          <a:effectLst/>
        </p:spPr>
        <p:txBody>
          <a:bodyPr/>
          <a:lstStyle/>
          <a:p>
            <a:pPr>
              <a:defRPr/>
            </a:pPr>
            <a:endParaRPr lang="it-IT">
              <a:latin typeface="Book Antiqua" pitchFamily="18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5715" name="Immagine 3" descr="Figure_1_Fault_On_Offb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2209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6" name="Immagine 4" descr="Figure_1_Fault_On_Offb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7620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7" name="CasellaDiTesto 5"/>
          <p:cNvSpPr txBox="1">
            <a:spLocks noChangeArrowheads="1"/>
          </p:cNvSpPr>
          <p:nvPr/>
        </p:nvSpPr>
        <p:spPr bwMode="auto">
          <a:xfrm>
            <a:off x="3317875" y="1219200"/>
            <a:ext cx="2508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Interseismic strain rate</a:t>
            </a:r>
          </a:p>
        </p:txBody>
      </p:sp>
      <p:cxnSp>
        <p:nvCxnSpPr>
          <p:cNvPr id="8" name="Connettore 1 7"/>
          <p:cNvCxnSpPr>
            <a:cxnSpLocks noChangeShapeType="1"/>
            <a:endCxn id="3" idx="2"/>
          </p:cNvCxnSpPr>
          <p:nvPr/>
        </p:nvCxnSpPr>
        <p:spPr bwMode="auto">
          <a:xfrm>
            <a:off x="1905000" y="1828800"/>
            <a:ext cx="4143906" cy="2362200"/>
          </a:xfrm>
          <a:prstGeom prst="line">
            <a:avLst/>
          </a:prstGeom>
          <a:noFill/>
          <a:ln w="76200">
            <a:solidFill>
              <a:srgbClr val="D9FFD9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Connettore 1 9"/>
          <p:cNvCxnSpPr>
            <a:cxnSpLocks noChangeShapeType="1"/>
          </p:cNvCxnSpPr>
          <p:nvPr/>
        </p:nvCxnSpPr>
        <p:spPr bwMode="auto">
          <a:xfrm rot="10800000" flipV="1">
            <a:off x="4953000" y="1981200"/>
            <a:ext cx="2514600" cy="762000"/>
          </a:xfrm>
          <a:prstGeom prst="line">
            <a:avLst/>
          </a:prstGeom>
          <a:noFill/>
          <a:ln w="76200">
            <a:solidFill>
              <a:srgbClr val="D9FFD9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CasellaDiTesto 3"/>
          <p:cNvSpPr txBox="1"/>
          <p:nvPr/>
        </p:nvSpPr>
        <p:spPr>
          <a:xfrm>
            <a:off x="734050" y="6381328"/>
            <a:ext cx="82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Il terremoto del 2009 a L’Aquila si è generato in un’area di bassa deformazione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195736" y="5661248"/>
            <a:ext cx="664729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2011 </a:t>
            </a:r>
            <a:r>
              <a:rPr lang="it-IT" dirty="0" err="1" smtClean="0"/>
              <a:t>Physics</a:t>
            </a:r>
            <a:r>
              <a:rPr lang="it-IT" dirty="0" smtClean="0"/>
              <a:t> of the Earth and </a:t>
            </a:r>
            <a:r>
              <a:rPr lang="it-IT" dirty="0" err="1" smtClean="0"/>
              <a:t>Planetary</a:t>
            </a:r>
            <a:r>
              <a:rPr lang="it-IT" dirty="0" smtClean="0"/>
              <a:t> </a:t>
            </a:r>
            <a:r>
              <a:rPr lang="it-IT" dirty="0" err="1" smtClean="0"/>
              <a:t>Interiors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Immagine 1" descr="Figure_5_RiguzziE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8" y="1219200"/>
            <a:ext cx="912812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67544" y="6309320"/>
            <a:ext cx="82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Il terremoto del 2009 a L’Aquila si è generato in un’area di bassa deformazione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slow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Immagine 1" descr="Figure_2_ChileRev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775" y="-127298"/>
            <a:ext cx="6804025" cy="67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07504" y="6311061"/>
            <a:ext cx="441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2015 </a:t>
            </a:r>
            <a:r>
              <a:rPr lang="it-IT" dirty="0" err="1" smtClean="0"/>
              <a:t>Geoscience</a:t>
            </a:r>
            <a:r>
              <a:rPr lang="it-IT" dirty="0" smtClean="0"/>
              <a:t> </a:t>
            </a:r>
            <a:r>
              <a:rPr lang="it-IT" dirty="0" err="1" smtClean="0"/>
              <a:t>Frontiers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107504" y="6608385"/>
            <a:ext cx="71105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</a:t>
            </a:r>
            <a:r>
              <a:rPr lang="it-IT" sz="1200" dirty="0" err="1"/>
              <a:t>www.sciencedirect.com</a:t>
            </a:r>
            <a:r>
              <a:rPr lang="it-IT" sz="1200" dirty="0"/>
              <a:t>/science/</a:t>
            </a:r>
            <a:r>
              <a:rPr lang="it-IT" sz="1200" dirty="0" err="1"/>
              <a:t>article</a:t>
            </a:r>
            <a:r>
              <a:rPr lang="it-IT" sz="1200" dirty="0"/>
              <a:t>/pii/S1674987114000024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-55299" y="332656"/>
            <a:ext cx="930781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Anche i</a:t>
            </a:r>
            <a:r>
              <a:rPr lang="it-IT" dirty="0" smtClean="0"/>
              <a:t>l </a:t>
            </a:r>
            <a:r>
              <a:rPr lang="it-IT" dirty="0" smtClean="0"/>
              <a:t>terremoto del </a:t>
            </a:r>
            <a:r>
              <a:rPr lang="it-IT" dirty="0" smtClean="0"/>
              <a:t>2010 </a:t>
            </a:r>
            <a:r>
              <a:rPr lang="it-IT" dirty="0" smtClean="0"/>
              <a:t>a </a:t>
            </a:r>
            <a:r>
              <a:rPr lang="it-IT" dirty="0" err="1" smtClean="0"/>
              <a:t>Maule</a:t>
            </a:r>
            <a:r>
              <a:rPr lang="it-IT" dirty="0" smtClean="0"/>
              <a:t> (Cile) </a:t>
            </a:r>
            <a:r>
              <a:rPr lang="it-IT" dirty="0" smtClean="0"/>
              <a:t>si è generato in un’area di bassa deformazione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slow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velo_section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0"/>
            <a:ext cx="7416824" cy="703541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1666" y="-99391"/>
            <a:ext cx="2310854" cy="345638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95536" y="5847655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020272" y="692696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7278393" y="908720"/>
            <a:ext cx="389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B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95536" y="4767535"/>
            <a:ext cx="389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B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452320" y="1196752"/>
            <a:ext cx="389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3717032"/>
            <a:ext cx="389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7668344" y="1412776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395536" y="2636912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7884368" y="1599183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395536" y="134076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</a:t>
            </a:r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8100392" y="1772816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F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395536" y="188640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F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4211960" y="5847655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G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4211960" y="4767535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H</a:t>
            </a:r>
            <a:endParaRPr lang="it-IT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4211960" y="3717032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4211960" y="2636912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N</a:t>
            </a:r>
            <a:endParaRPr lang="it-IT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4211960" y="1340768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8392627" y="1916832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G</a:t>
            </a:r>
            <a:endParaRPr lang="it-IT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7621452" y="-57001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8739955" y="1916832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H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8766974" y="2348880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8125508" y="2247255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N</a:t>
            </a:r>
            <a:endParaRPr lang="it-IT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1403648" y="548680"/>
            <a:ext cx="5124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smtClean="0"/>
              <a:t>km</a:t>
            </a:r>
            <a:endParaRPr lang="it-IT" sz="2000" dirty="0"/>
          </a:p>
        </p:txBody>
      </p:sp>
      <p:sp>
        <p:nvSpPr>
          <p:cNvPr id="29" name="CasellaDiTesto 28"/>
          <p:cNvSpPr txBox="1"/>
          <p:nvPr/>
        </p:nvSpPr>
        <p:spPr>
          <a:xfrm rot="16200000">
            <a:off x="-315109" y="283151"/>
            <a:ext cx="877163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sz="2000" dirty="0"/>
              <a:t>m</a:t>
            </a:r>
            <a:r>
              <a:rPr lang="it-IT" sz="2000" dirty="0" smtClean="0"/>
              <a:t>m/yr</a:t>
            </a:r>
            <a:endParaRPr lang="it-IT" sz="2000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5200530" y="6299874"/>
            <a:ext cx="381610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Petricca et al. 2015 in preparazione 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139952" y="251356"/>
            <a:ext cx="2353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Velocità GPS in Italia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3090420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Immagin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-304800"/>
            <a:ext cx="7772400" cy="711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842500" y="6124654"/>
            <a:ext cx="207967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Cuffaro et al. 2010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51520" y="6237312"/>
            <a:ext cx="3901767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Cuffaro et al. 2010 Rendiconti Lincei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124644" y="6581001"/>
            <a:ext cx="9054752" cy="27699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/2010_Cuffaro_etal_GeodynamicsAdriaticPlate.pdf</a:t>
            </a: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Immagin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84201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0" name="CasellaDiTesto 2"/>
          <p:cNvSpPr txBox="1">
            <a:spLocks noChangeArrowheads="1"/>
          </p:cNvSpPr>
          <p:nvPr/>
        </p:nvSpPr>
        <p:spPr bwMode="auto">
          <a:xfrm>
            <a:off x="8310563" y="4572000"/>
            <a:ext cx="517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km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51520" y="6237312"/>
            <a:ext cx="3901767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Cuffaro et al. 2010 Rendiconti Lincei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692357" y="116632"/>
            <a:ext cx="83441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Velocità registrate dalle stazioni GPS tra Bologna (BOLG) e Padova (PADO)</a:t>
            </a:r>
          </a:p>
          <a:p>
            <a:r>
              <a:rPr lang="it-IT" dirty="0" smtClean="0"/>
              <a:t>Il raccorciamento è di circa 2.5 mm/anno. Un terremoto che rilasciasse l’energia </a:t>
            </a:r>
          </a:p>
          <a:p>
            <a:r>
              <a:rPr lang="it-IT" dirty="0" smtClean="0"/>
              <a:t>elastica accumulata in 300 anni muoverebbe il volume sovrastante il </a:t>
            </a:r>
          </a:p>
          <a:p>
            <a:r>
              <a:rPr lang="it-IT" dirty="0" smtClean="0"/>
              <a:t>sovrascorrimento di circa 75 cm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124644" y="6581001"/>
            <a:ext cx="9054752" cy="27699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/2010_Cuffaro_etal_GeodynamicsAdriaticPlate.pdf</a:t>
            </a: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2" descr=" fig16.jpg                                                      0048E27FMacBookNero                    C15728F2: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2225"/>
            <a:ext cx="74676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e 2"/>
          <p:cNvSpPr/>
          <p:nvPr/>
        </p:nvSpPr>
        <p:spPr>
          <a:xfrm>
            <a:off x="3657600" y="3276600"/>
            <a:ext cx="990600" cy="914400"/>
          </a:xfrm>
          <a:prstGeom prst="ellips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Ovale 3"/>
          <p:cNvSpPr/>
          <p:nvPr/>
        </p:nvSpPr>
        <p:spPr>
          <a:xfrm>
            <a:off x="4572000" y="1600200"/>
            <a:ext cx="990600" cy="914400"/>
          </a:xfrm>
          <a:prstGeom prst="ellips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51520" y="6237312"/>
            <a:ext cx="3901767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Cuffaro et al. 2010 Rendiconti Lincei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477770" y="44624"/>
            <a:ext cx="8486718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Le zone a basso tasso di deformazione (</a:t>
            </a:r>
            <a:r>
              <a:rPr lang="it-IT" dirty="0" err="1" smtClean="0"/>
              <a:t>strain</a:t>
            </a:r>
            <a:r>
              <a:rPr lang="it-IT" dirty="0" smtClean="0"/>
              <a:t> rate) sono quelle dove avverranno </a:t>
            </a:r>
          </a:p>
          <a:p>
            <a:r>
              <a:rPr lang="it-IT" dirty="0" smtClean="0"/>
              <a:t>i prossimi maggiori terremoti. Questa carta è del 2010 e l’evento </a:t>
            </a:r>
            <a:r>
              <a:rPr lang="it-IT" dirty="0" smtClean="0"/>
              <a:t>emiliano </a:t>
            </a:r>
            <a:r>
              <a:rPr lang="it-IT" dirty="0" smtClean="0"/>
              <a:t>si </a:t>
            </a:r>
            <a:r>
              <a:rPr lang="it-IT" dirty="0" smtClean="0"/>
              <a:t>è </a:t>
            </a:r>
            <a:endParaRPr lang="it-IT" dirty="0" smtClean="0"/>
          </a:p>
          <a:p>
            <a:r>
              <a:rPr lang="it-IT" dirty="0"/>
              <a:t>v</a:t>
            </a:r>
            <a:r>
              <a:rPr lang="it-IT" dirty="0" smtClean="0"/>
              <a:t>erificato </a:t>
            </a:r>
            <a:r>
              <a:rPr lang="it-IT" dirty="0" smtClean="0"/>
              <a:t>successivamente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24644" y="6581001"/>
            <a:ext cx="9054752" cy="27699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/2010_Cuffaro_etal_GeodynamicsAdriaticPlate.pdf</a:t>
            </a: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2"/>
          <p:cNvSpPr txBox="1">
            <a:spLocks noChangeArrowheads="1"/>
          </p:cNvSpPr>
          <p:nvPr/>
        </p:nvSpPr>
        <p:spPr bwMode="auto">
          <a:xfrm>
            <a:off x="304800" y="533400"/>
            <a:ext cx="838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/>
              <a:t>Onde P: (prime)</a:t>
            </a:r>
          </a:p>
        </p:txBody>
      </p:sp>
      <p:pic>
        <p:nvPicPr>
          <p:cNvPr id="75779" name="Picture 3" descr=" Lwave.gif                                                      0001F335 Hard Disk                      BAD4011D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219200"/>
            <a:ext cx="6778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4" descr=" Twave.gif                                                      0001F335 Hard Disk                      BAD4011D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114800"/>
            <a:ext cx="67532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323528" y="3276600"/>
            <a:ext cx="7927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/>
              <a:t>Onde </a:t>
            </a:r>
            <a:r>
              <a:rPr lang="it-IT" dirty="0" err="1"/>
              <a:t>S</a:t>
            </a:r>
            <a:r>
              <a:rPr lang="it-IT" dirty="0"/>
              <a:t>: (seconde)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6501286" y="147990"/>
            <a:ext cx="218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ONDE DI VOLUME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8081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09" name="Immagine 2" descr="Fig_1.pd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276"/>
          <a:stretch/>
        </p:blipFill>
        <p:spPr bwMode="auto">
          <a:xfrm>
            <a:off x="457200" y="1"/>
            <a:ext cx="817245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1907704" y="57943"/>
            <a:ext cx="2878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800" dirty="0" err="1"/>
              <a:t>Earthquakes</a:t>
            </a:r>
            <a:r>
              <a:rPr lang="it-IT" sz="1800" dirty="0"/>
              <a:t> &gt;M2.2 vs SR</a:t>
            </a:r>
          </a:p>
          <a:p>
            <a:pPr algn="ctr" eaLnBrk="1" hangingPunct="1"/>
            <a:r>
              <a:rPr lang="it-IT" sz="1800" dirty="0"/>
              <a:t>2007-2011</a:t>
            </a:r>
          </a:p>
        </p:txBody>
      </p:sp>
      <p:sp>
        <p:nvSpPr>
          <p:cNvPr id="222211" name="CasellaDiTesto 4"/>
          <p:cNvSpPr txBox="1">
            <a:spLocks noChangeArrowheads="1"/>
          </p:cNvSpPr>
          <p:nvPr/>
        </p:nvSpPr>
        <p:spPr bwMode="auto">
          <a:xfrm>
            <a:off x="179512" y="6300028"/>
            <a:ext cx="65872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/>
              <a:t>Riguzzi et al. 2012 </a:t>
            </a:r>
            <a:r>
              <a:rPr lang="it-IT" sz="1800" dirty="0" err="1"/>
              <a:t>Physics</a:t>
            </a:r>
            <a:r>
              <a:rPr lang="it-IT" sz="1800" dirty="0"/>
              <a:t> of the Earth and </a:t>
            </a:r>
            <a:r>
              <a:rPr lang="it-IT" sz="1800" dirty="0" err="1"/>
              <a:t>Planetary</a:t>
            </a:r>
            <a:r>
              <a:rPr lang="it-IT" sz="1800" dirty="0"/>
              <a:t> </a:t>
            </a:r>
            <a:r>
              <a:rPr lang="it-IT" sz="1800" dirty="0" err="1" smtClean="0"/>
              <a:t>Interiors</a:t>
            </a:r>
            <a:endParaRPr lang="it-IT" sz="1800" dirty="0"/>
          </a:p>
        </p:txBody>
      </p:sp>
      <p:sp>
        <p:nvSpPr>
          <p:cNvPr id="2" name="Rettangolo 1"/>
          <p:cNvSpPr/>
          <p:nvPr/>
        </p:nvSpPr>
        <p:spPr>
          <a:xfrm>
            <a:off x="107504" y="6581001"/>
            <a:ext cx="84786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/2012_RiguzziEtAl_SRvsM_PEPI.pdf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732240" y="5141567"/>
            <a:ext cx="1621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err="1" smtClean="0"/>
              <a:t>Magnitude</a:t>
            </a:r>
            <a:endParaRPr lang="it-IT" sz="2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084168" y="6206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644008" y="990020"/>
            <a:ext cx="457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Più è basso il tasso di deformazione in una </a:t>
            </a:r>
          </a:p>
          <a:p>
            <a:r>
              <a:rPr lang="it-IT" dirty="0"/>
              <a:t>z</a:t>
            </a:r>
            <a:r>
              <a:rPr lang="it-IT" dirty="0" smtClean="0"/>
              <a:t>ona </a:t>
            </a:r>
            <a:r>
              <a:rPr lang="it-IT" dirty="0" err="1" smtClean="0"/>
              <a:t>tettonicamente</a:t>
            </a:r>
            <a:r>
              <a:rPr lang="it-IT" dirty="0" smtClean="0"/>
              <a:t> attiva e maggiore è la</a:t>
            </a:r>
          </a:p>
          <a:p>
            <a:r>
              <a:rPr lang="it-IT" dirty="0" smtClean="0"/>
              <a:t>Magnitudo attesa di un </a:t>
            </a:r>
            <a:r>
              <a:rPr lang="it-IT" smtClean="0"/>
              <a:t>prossimo evento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slow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3" name="Immagine 2" descr="Fig_2S.pd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53" t="17778" r="7974" b="41112"/>
          <a:stretch>
            <a:fillRect/>
          </a:stretch>
        </p:blipFill>
        <p:spPr bwMode="auto">
          <a:xfrm>
            <a:off x="0" y="585788"/>
            <a:ext cx="9059863" cy="558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34" name="CasellaDiTesto 3"/>
          <p:cNvSpPr txBox="1">
            <a:spLocks noChangeArrowheads="1"/>
          </p:cNvSpPr>
          <p:nvPr/>
        </p:nvSpPr>
        <p:spPr bwMode="auto">
          <a:xfrm>
            <a:off x="1143000" y="381000"/>
            <a:ext cx="3048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Seismicity (&gt;M3) 2007-2011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5037138" y="381000"/>
            <a:ext cx="3802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/>
              <a:t>same time frame &gt;M4 vs SR&gt;40 ns</a:t>
            </a:r>
          </a:p>
        </p:txBody>
      </p:sp>
      <p:sp>
        <p:nvSpPr>
          <p:cNvPr id="223236" name="CasellaDiTesto 4"/>
          <p:cNvSpPr txBox="1">
            <a:spLocks noChangeArrowheads="1"/>
          </p:cNvSpPr>
          <p:nvPr/>
        </p:nvSpPr>
        <p:spPr bwMode="auto">
          <a:xfrm>
            <a:off x="251520" y="6271120"/>
            <a:ext cx="65872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it-IT" sz="1800" dirty="0"/>
              <a:t>Riguzzi et al. 2012 </a:t>
            </a:r>
            <a:r>
              <a:rPr lang="it-IT" sz="1800" dirty="0" err="1"/>
              <a:t>Physics</a:t>
            </a:r>
            <a:r>
              <a:rPr lang="it-IT" sz="1800" dirty="0"/>
              <a:t> of the Earth and </a:t>
            </a:r>
            <a:r>
              <a:rPr lang="it-IT" sz="1800" dirty="0" err="1"/>
              <a:t>Planetary</a:t>
            </a:r>
            <a:r>
              <a:rPr lang="it-IT" sz="1800" dirty="0"/>
              <a:t> </a:t>
            </a:r>
            <a:r>
              <a:rPr lang="it-IT" sz="1800" dirty="0" err="1"/>
              <a:t>Interiors</a:t>
            </a:r>
            <a:endParaRPr lang="it-IT" sz="1800" dirty="0"/>
          </a:p>
        </p:txBody>
      </p:sp>
      <p:sp>
        <p:nvSpPr>
          <p:cNvPr id="7" name="Rettangolo 6"/>
          <p:cNvSpPr/>
          <p:nvPr/>
        </p:nvSpPr>
        <p:spPr>
          <a:xfrm>
            <a:off x="107504" y="6581001"/>
            <a:ext cx="84786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http://www.dst.uniroma1.it/dst1/</a:t>
            </a:r>
            <a:r>
              <a:rPr lang="it-IT" sz="1200" dirty="0" err="1"/>
              <a:t>sciterra</a:t>
            </a:r>
            <a:r>
              <a:rPr lang="it-IT" sz="1200" dirty="0"/>
              <a:t>/sezioni/</a:t>
            </a:r>
            <a:r>
              <a:rPr lang="it-IT" sz="1200" dirty="0" err="1"/>
              <a:t>doglioni</a:t>
            </a:r>
            <a:r>
              <a:rPr lang="it-IT" sz="1200" dirty="0"/>
              <a:t>/</a:t>
            </a:r>
            <a:r>
              <a:rPr lang="it-IT" sz="1200" dirty="0" err="1"/>
              <a:t>Publ_download</a:t>
            </a:r>
            <a:r>
              <a:rPr lang="it-IT" sz="1200" dirty="0"/>
              <a:t>/2012_RiguzziEtAl_SRvsM_PEPI.pdf</a:t>
            </a:r>
          </a:p>
        </p:txBody>
      </p:sp>
    </p:spTree>
  </p:cSld>
  <p:clrMapOvr>
    <a:masterClrMapping/>
  </p:clrMapOvr>
  <p:transition xmlns:p14="http://schemas.microsoft.com/office/powerpoint/2010/main" spd="slow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690" y="-72008"/>
            <a:ext cx="9025822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28192" y="260648"/>
            <a:ext cx="7772400" cy="1143000"/>
          </a:xfrm>
        </p:spPr>
        <p:txBody>
          <a:bodyPr/>
          <a:lstStyle/>
          <a:p>
            <a:r>
              <a:rPr lang="it-IT" sz="2800" dirty="0" smtClean="0"/>
              <a:t>Emilia </a:t>
            </a:r>
            <a:r>
              <a:rPr lang="it-IT" sz="2800" dirty="0" err="1" smtClean="0"/>
              <a:t>earthquake</a:t>
            </a:r>
            <a:r>
              <a:rPr lang="it-IT" sz="2800" dirty="0" smtClean="0"/>
              <a:t> - </a:t>
            </a:r>
            <a:r>
              <a:rPr lang="it-IT" sz="2800" dirty="0" err="1" smtClean="0"/>
              <a:t>May</a:t>
            </a:r>
            <a:r>
              <a:rPr lang="it-IT" sz="2800" dirty="0" smtClean="0"/>
              <a:t> 2012</a:t>
            </a:r>
            <a:endParaRPr lang="it-IT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491880" y="6165304"/>
            <a:ext cx="10631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 smtClean="0">
                <a:solidFill>
                  <a:srgbClr val="000000"/>
                </a:solidFill>
              </a:rPr>
              <a:t>Galli et al. (2012)</a:t>
            </a:r>
            <a:endParaRPr lang="it-IT" sz="900" dirty="0">
              <a:solidFill>
                <a:srgbClr val="00000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51520" y="5445224"/>
            <a:ext cx="1942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000000"/>
                </a:solidFill>
              </a:rPr>
              <a:t>Galli et al. (</a:t>
            </a:r>
            <a:r>
              <a:rPr lang="it-IT" dirty="0" smtClean="0">
                <a:solidFill>
                  <a:srgbClr val="000000"/>
                </a:solidFill>
              </a:rPr>
              <a:t>2012)</a:t>
            </a:r>
          </a:p>
        </p:txBody>
      </p:sp>
      <p:sp>
        <p:nvSpPr>
          <p:cNvPr id="4" name="Rettangolo 3"/>
          <p:cNvSpPr/>
          <p:nvPr/>
        </p:nvSpPr>
        <p:spPr>
          <a:xfrm>
            <a:off x="251520" y="5733256"/>
            <a:ext cx="89893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err="1"/>
              <a:t>https</a:t>
            </a:r>
            <a:r>
              <a:rPr lang="it-IT" sz="1200" dirty="0"/>
              <a:t>://</a:t>
            </a:r>
            <a:r>
              <a:rPr lang="it-IT" sz="1200" dirty="0" err="1"/>
              <a:t>www.academia.edu</a:t>
            </a:r>
            <a:r>
              <a:rPr lang="it-IT" sz="1200" dirty="0"/>
              <a:t>/10069667/MAY_2012_EMILIA_EARTHQUAKES_MW_6_NORTHERN_ITALY_MACROSEISMIC_EFFECTS_DISTRIBUTION_AND_SEISMOTECTONIC_IMPLICATIONS</a:t>
            </a:r>
          </a:p>
          <a:p>
            <a:endParaRPr lang="it-IT" sz="12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67544" y="75982"/>
            <a:ext cx="432826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Interferometria del movimento cosismico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50189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966"/>
            <a:ext cx="9144000" cy="4058052"/>
          </a:xfrm>
          <a:prstGeom prst="rect">
            <a:avLst/>
          </a:prstGeom>
        </p:spPr>
      </p:pic>
      <p:cxnSp>
        <p:nvCxnSpPr>
          <p:cNvPr id="6" name="Connettore 2 5"/>
          <p:cNvCxnSpPr/>
          <p:nvPr/>
        </p:nvCxnSpPr>
        <p:spPr>
          <a:xfrm flipH="1">
            <a:off x="2832100" y="171966"/>
            <a:ext cx="850900" cy="1092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3632200" y="-32266"/>
            <a:ext cx="471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Initial</a:t>
            </a:r>
            <a:r>
              <a:rPr lang="it-IT" dirty="0" smtClean="0"/>
              <a:t> </a:t>
            </a:r>
            <a:r>
              <a:rPr lang="it-IT" dirty="0" err="1" smtClean="0"/>
              <a:t>subsidence</a:t>
            </a:r>
            <a:r>
              <a:rPr lang="it-IT" dirty="0" smtClean="0"/>
              <a:t> 5 </a:t>
            </a:r>
            <a:r>
              <a:rPr lang="it-IT" dirty="0" err="1" smtClean="0"/>
              <a:t>months</a:t>
            </a:r>
            <a:r>
              <a:rPr lang="it-IT" dirty="0" smtClean="0"/>
              <a:t> </a:t>
            </a:r>
            <a:r>
              <a:rPr lang="it-IT" dirty="0" err="1" smtClean="0"/>
              <a:t>earlier</a:t>
            </a:r>
            <a:r>
              <a:rPr lang="it-IT" dirty="0" smtClean="0"/>
              <a:t> Aquila </a:t>
            </a:r>
            <a:r>
              <a:rPr lang="it-IT" dirty="0" err="1" smtClean="0"/>
              <a:t>Eq</a:t>
            </a:r>
            <a:endParaRPr lang="it-IT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4230018"/>
            <a:ext cx="5054600" cy="243691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79512" y="6328924"/>
            <a:ext cx="1712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Lou</a:t>
            </a:r>
            <a:r>
              <a:rPr lang="it-IT" dirty="0" smtClean="0"/>
              <a:t> et al. 2014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18225"/>
            <a:ext cx="4211960" cy="2739775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>
          <a:xfrm flipH="1" flipV="1">
            <a:off x="2832100" y="1416566"/>
            <a:ext cx="2027932" cy="45327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/>
          <p:cNvSpPr txBox="1"/>
          <p:nvPr/>
        </p:nvSpPr>
        <p:spPr>
          <a:xfrm>
            <a:off x="70742" y="-27384"/>
            <a:ext cx="3277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Dati </a:t>
            </a:r>
            <a:r>
              <a:rPr lang="it-IT" dirty="0" err="1" smtClean="0"/>
              <a:t>DInSAR</a:t>
            </a:r>
            <a:r>
              <a:rPr lang="it-IT" dirty="0" smtClean="0"/>
              <a:t> – </a:t>
            </a:r>
            <a:r>
              <a:rPr lang="it-IT" dirty="0" err="1" smtClean="0"/>
              <a:t>Lou</a:t>
            </a:r>
            <a:r>
              <a:rPr lang="it-IT" dirty="0" smtClean="0"/>
              <a:t> et al. 2014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40294" y="5764614"/>
            <a:ext cx="1711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Vertical </a:t>
            </a:r>
            <a:r>
              <a:rPr lang="it-IT" dirty="0" err="1" smtClean="0"/>
              <a:t>motion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5277094" y="5959592"/>
            <a:ext cx="1455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earthquakes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197768" y="4077072"/>
            <a:ext cx="83346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/>
              <a:t>http://</a:t>
            </a:r>
            <a:r>
              <a:rPr lang="it-IT" sz="1200" dirty="0" err="1"/>
              <a:t>www.fig.net</a:t>
            </a:r>
            <a:r>
              <a:rPr lang="it-IT" sz="1200" dirty="0"/>
              <a:t>/pub/fig2014/</a:t>
            </a:r>
            <a:r>
              <a:rPr lang="it-IT" sz="1200" dirty="0" err="1"/>
              <a:t>papers</a:t>
            </a:r>
            <a:r>
              <a:rPr lang="it-IT" sz="1200" dirty="0"/>
              <a:t>/ts10b/TS10B_luo_bo_et_al_7051.pdf</a:t>
            </a:r>
          </a:p>
        </p:txBody>
      </p:sp>
    </p:spTree>
    <p:extLst>
      <p:ext uri="{BB962C8B-B14F-4D97-AF65-F5344CB8AC3E}">
        <p14:creationId xmlns:p14="http://schemas.microsoft.com/office/powerpoint/2010/main" val="655420957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5" name="Immagine 1" descr="Figure_5_Mode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0300"/>
            <a:ext cx="9144000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572000" y="5805264"/>
            <a:ext cx="441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2014 </a:t>
            </a:r>
            <a:r>
              <a:rPr lang="it-IT" dirty="0" err="1" smtClean="0"/>
              <a:t>Geoscience</a:t>
            </a:r>
            <a:r>
              <a:rPr lang="it-IT" dirty="0" smtClean="0"/>
              <a:t> </a:t>
            </a:r>
            <a:r>
              <a:rPr lang="it-IT" dirty="0" err="1" smtClean="0"/>
              <a:t>Frontiers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06618" y="0"/>
            <a:ext cx="82819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 fluidi nella crosta reagiscono alle variazioni di </a:t>
            </a:r>
            <a:r>
              <a:rPr lang="it-IT" dirty="0" smtClean="0"/>
              <a:t>pressione: </a:t>
            </a:r>
            <a:endParaRPr lang="it-IT" dirty="0" smtClean="0"/>
          </a:p>
          <a:p>
            <a:r>
              <a:rPr lang="it-IT" dirty="0" smtClean="0"/>
              <a:t>se un blocco inizia a muoversi, si noteranno delle variazioni </a:t>
            </a:r>
            <a:r>
              <a:rPr lang="it-IT" dirty="0"/>
              <a:t>della portata </a:t>
            </a:r>
            <a:endParaRPr lang="it-IT" dirty="0" smtClean="0"/>
          </a:p>
          <a:p>
            <a:r>
              <a:rPr lang="it-IT" dirty="0" smtClean="0"/>
              <a:t>o della profondità della falda acquifera (in aumento o in diminuzione in funzione </a:t>
            </a:r>
          </a:p>
          <a:p>
            <a:r>
              <a:rPr lang="it-IT" dirty="0" smtClean="0"/>
              <a:t>del tipo di ambiente tettonico)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179512" y="6372036"/>
            <a:ext cx="9164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http://</a:t>
            </a:r>
            <a:r>
              <a:rPr lang="it-IT" dirty="0" err="1"/>
              <a:t>www.sciencedirect.com</a:t>
            </a:r>
            <a:r>
              <a:rPr lang="it-IT" dirty="0"/>
              <a:t>/</a:t>
            </a:r>
            <a:r>
              <a:rPr lang="it-IT" dirty="0" smtClean="0"/>
              <a:t>science/</a:t>
            </a:r>
            <a:r>
              <a:rPr lang="it-IT" dirty="0" err="1" smtClean="0"/>
              <a:t>article</a:t>
            </a:r>
            <a:r>
              <a:rPr lang="it-IT" dirty="0"/>
              <a:t>/pii/S1674987113001126</a:t>
            </a:r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Immagine 1" descr="Figure_14_Wat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050" y="0"/>
            <a:ext cx="5670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8" name="Immagine 4" descr="Figure_1_Fault_On_Offb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1905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9" name="Immagine 4" descr="Figure_1_Fault_On_Offb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1905000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76557" y="6488668"/>
            <a:ext cx="441888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Doglioni et al. 2014 </a:t>
            </a:r>
            <a:r>
              <a:rPr lang="it-IT" dirty="0" err="1" smtClean="0"/>
              <a:t>Geoscience</a:t>
            </a:r>
            <a:r>
              <a:rPr lang="it-IT" dirty="0" smtClean="0"/>
              <a:t> </a:t>
            </a:r>
            <a:r>
              <a:rPr lang="it-IT" dirty="0" err="1" smtClean="0"/>
              <a:t>Frontiers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7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7163" y="476672"/>
            <a:ext cx="6703349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656"/>
            <a:ext cx="3710673" cy="4772496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0" y="6211669"/>
            <a:ext cx="8640932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Carta della pericolosità: rincorre gli eventi e aree con le medesime caratteristiche </a:t>
            </a:r>
          </a:p>
          <a:p>
            <a:r>
              <a:rPr lang="it-IT" dirty="0" smtClean="0"/>
              <a:t>geologiche hanno diversa classificazione. La pericolosità del Veneto è sottostimata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ericolositàSismicaVeneto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800" y="116632"/>
            <a:ext cx="7015974" cy="596489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627784" y="6124654"/>
            <a:ext cx="4329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</a:t>
            </a:r>
            <a:r>
              <a:rPr lang="it-IT" dirty="0" smtClean="0"/>
              <a:t>appa pericolosità sismica italiana 2014</a:t>
            </a:r>
            <a:endParaRPr lang="it-IT" dirty="0"/>
          </a:p>
        </p:txBody>
      </p:sp>
      <p:pic>
        <p:nvPicPr>
          <p:cNvPr id="11" name="Immagine 10" descr="PericolositàSismicaVeneto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04" y="0"/>
            <a:ext cx="1892300" cy="3340100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-36512" y="4797152"/>
            <a:ext cx="8858915" cy="92333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Le faglie che hanno generato la sismicità del Friuli (1976) </a:t>
            </a:r>
            <a:r>
              <a:rPr lang="it-IT" dirty="0" smtClean="0"/>
              <a:t>in zona rossa 1 continuano </a:t>
            </a:r>
          </a:p>
          <a:p>
            <a:r>
              <a:rPr lang="it-IT" dirty="0" smtClean="0"/>
              <a:t>al </a:t>
            </a:r>
            <a:r>
              <a:rPr lang="it-IT" dirty="0" smtClean="0"/>
              <a:t>fronte delle </a:t>
            </a:r>
            <a:r>
              <a:rPr lang="it-IT" dirty="0" smtClean="0"/>
              <a:t>Prealpi Venete</a:t>
            </a:r>
            <a:r>
              <a:rPr lang="it-IT" dirty="0" smtClean="0"/>
              <a:t>, per cui la pericolosità del Veneto dovrebbe essere </a:t>
            </a:r>
          </a:p>
          <a:p>
            <a:r>
              <a:rPr lang="it-IT" dirty="0" smtClean="0"/>
              <a:t>maggiore di quella stimata nella m</a:t>
            </a:r>
            <a:r>
              <a:rPr lang="it-IT" dirty="0" smtClean="0"/>
              <a:t>appa ufficiale (zone 2 marrone e 3 giallo)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o 11"/>
          <p:cNvGrpSpPr/>
          <p:nvPr/>
        </p:nvGrpSpPr>
        <p:grpSpPr>
          <a:xfrm>
            <a:off x="35496" y="166960"/>
            <a:ext cx="5800452" cy="6502400"/>
            <a:chOff x="139700" y="215901"/>
            <a:chExt cx="5800452" cy="6502400"/>
          </a:xfrm>
        </p:grpSpPr>
        <p:pic>
          <p:nvPicPr>
            <p:cNvPr id="13" name="Immagine 1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67" t="1990" b="2061"/>
            <a:stretch/>
          </p:blipFill>
          <p:spPr>
            <a:xfrm>
              <a:off x="139700" y="215901"/>
              <a:ext cx="5800452" cy="6502400"/>
            </a:xfrm>
            <a:prstGeom prst="rect">
              <a:avLst/>
            </a:prstGeom>
          </p:spPr>
        </p:pic>
        <p:sp>
          <p:nvSpPr>
            <p:cNvPr id="14" name="CasellaDiTesto 13"/>
            <p:cNvSpPr txBox="1"/>
            <p:nvPr/>
          </p:nvSpPr>
          <p:spPr>
            <a:xfrm>
              <a:off x="3491880" y="6255281"/>
              <a:ext cx="1981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Panza et al. 2103</a:t>
              </a:r>
              <a:endParaRPr lang="it-IT" dirty="0"/>
            </a:p>
          </p:txBody>
        </p:sp>
      </p:grpSp>
      <p:sp>
        <p:nvSpPr>
          <p:cNvPr id="5" name="CasellaDiTesto 4"/>
          <p:cNvSpPr txBox="1"/>
          <p:nvPr/>
        </p:nvSpPr>
        <p:spPr>
          <a:xfrm>
            <a:off x="5915697" y="908720"/>
            <a:ext cx="32254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Valutazione della DGA</a:t>
            </a:r>
          </a:p>
          <a:p>
            <a:r>
              <a:rPr lang="it-IT" dirty="0" smtClean="0"/>
              <a:t>(Design Ground Acceleration)</a:t>
            </a:r>
          </a:p>
          <a:p>
            <a:r>
              <a:rPr lang="it-IT" dirty="0" smtClean="0"/>
              <a:t>Con valori di accelerazione </a:t>
            </a:r>
          </a:p>
          <a:p>
            <a:r>
              <a:rPr lang="it-IT" dirty="0" smtClean="0"/>
              <a:t>del suolo più realistici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07413575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0" y="6271592"/>
            <a:ext cx="9601200" cy="685800"/>
          </a:xfrm>
          <a:prstGeom prst="rect">
            <a:avLst/>
          </a:prstGeom>
          <a:solidFill>
            <a:srgbClr val="7860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-228600" y="-129208"/>
            <a:ext cx="9601200" cy="685800"/>
          </a:xfrm>
          <a:prstGeom prst="rect">
            <a:avLst/>
          </a:prstGeom>
          <a:solidFill>
            <a:srgbClr val="1731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0480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379413"/>
            <a:ext cx="9170988" cy="609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83568" y="1359440"/>
            <a:ext cx="47920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Geologia strutture attive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332656"/>
            <a:ext cx="2739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COSA FARE?</a:t>
            </a:r>
            <a:endParaRPr lang="it-IT" sz="3200" dirty="0"/>
          </a:p>
        </p:txBody>
      </p:sp>
      <p:sp>
        <p:nvSpPr>
          <p:cNvPr id="2" name="Rettangolo 1"/>
          <p:cNvSpPr/>
          <p:nvPr/>
        </p:nvSpPr>
        <p:spPr>
          <a:xfrm>
            <a:off x="683568" y="5247872"/>
            <a:ext cx="52373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- PREVENZIONE</a:t>
            </a:r>
            <a:r>
              <a:rPr lang="it-IT" dirty="0" smtClean="0"/>
              <a:t> </a:t>
            </a:r>
            <a:r>
              <a:rPr lang="it-IT" sz="3200" dirty="0"/>
              <a:t>EDILIZIA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83568" y="2007512"/>
            <a:ext cx="57729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GPS e tasso di deformazione</a:t>
            </a:r>
            <a:endParaRPr lang="it-IT" sz="3200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683568" y="2655584"/>
            <a:ext cx="246513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</a:t>
            </a:r>
            <a:r>
              <a:rPr lang="it-IT" sz="3200" dirty="0"/>
              <a:t>Dati </a:t>
            </a:r>
            <a:r>
              <a:rPr lang="it-IT" sz="3200" dirty="0" err="1" smtClean="0"/>
              <a:t>InSAR</a:t>
            </a:r>
            <a:endParaRPr lang="it-IT" sz="32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683568" y="3303656"/>
            <a:ext cx="6617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</a:t>
            </a:r>
            <a:r>
              <a:rPr lang="it-IT" sz="3200" dirty="0"/>
              <a:t>Monitoraggio </a:t>
            </a:r>
            <a:r>
              <a:rPr lang="it-IT" sz="3200" dirty="0" smtClean="0"/>
              <a:t>sorgenti, falde e gas</a:t>
            </a:r>
            <a:endParaRPr lang="it-IT" sz="320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683568" y="3951728"/>
            <a:ext cx="513393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</a:t>
            </a:r>
            <a:r>
              <a:rPr lang="it-IT" sz="3200" dirty="0"/>
              <a:t>Studio </a:t>
            </a:r>
            <a:r>
              <a:rPr lang="it-IT" sz="3200" dirty="0" err="1" smtClean="0"/>
              <a:t>Neodeterministico</a:t>
            </a:r>
            <a:endParaRPr lang="it-IT" sz="32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83568" y="4599800"/>
            <a:ext cx="78480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Emissioni acustiche e </a:t>
            </a:r>
            <a:r>
              <a:rPr lang="it-IT" sz="3200" smtClean="0"/>
              <a:t>anomalie termiche</a:t>
            </a:r>
            <a:endParaRPr lang="it-IT" sz="32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683568" y="792088"/>
            <a:ext cx="339968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- Sismicità storica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840893848"/>
      </p:ext>
    </p:extLst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11" descr="rayleigh.gif                                                   0001F335 Hard Disk                      BAD4011D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057400"/>
            <a:ext cx="690086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38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/>
              <a:t>Onde di superficie</a:t>
            </a:r>
          </a:p>
        </p:txBody>
      </p:sp>
    </p:spTree>
    <p:extLst>
      <p:ext uri="{BB962C8B-B14F-4D97-AF65-F5344CB8AC3E}">
        <p14:creationId xmlns:p14="http://schemas.microsoft.com/office/powerpoint/2010/main" val="40043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3" descr="C:\Bill\aaa\travelti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50" y="990600"/>
            <a:ext cx="9190038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Line 4"/>
          <p:cNvSpPr>
            <a:spLocks noChangeShapeType="1"/>
          </p:cNvSpPr>
          <p:nvPr/>
        </p:nvSpPr>
        <p:spPr bwMode="auto">
          <a:xfrm flipH="1">
            <a:off x="3152775" y="3257550"/>
            <a:ext cx="0" cy="447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987" name="Line 5"/>
          <p:cNvSpPr>
            <a:spLocks noChangeShapeType="1"/>
          </p:cNvSpPr>
          <p:nvPr/>
        </p:nvSpPr>
        <p:spPr bwMode="auto">
          <a:xfrm flipH="1">
            <a:off x="4914900" y="3276600"/>
            <a:ext cx="0" cy="447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988" name="Line 6"/>
          <p:cNvSpPr>
            <a:spLocks noChangeShapeType="1"/>
          </p:cNvSpPr>
          <p:nvPr/>
        </p:nvSpPr>
        <p:spPr bwMode="auto">
          <a:xfrm flipH="1">
            <a:off x="6477000" y="3295650"/>
            <a:ext cx="0" cy="447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989" name="Line 7"/>
          <p:cNvSpPr>
            <a:spLocks noChangeShapeType="1"/>
          </p:cNvSpPr>
          <p:nvPr/>
        </p:nvSpPr>
        <p:spPr bwMode="auto">
          <a:xfrm>
            <a:off x="1628775" y="3467100"/>
            <a:ext cx="0" cy="1809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1907704" y="292006"/>
            <a:ext cx="5471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Le onde di maggiore ampiezza sono le più dannose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589995"/>
              </p:ext>
            </p:extLst>
          </p:nvPr>
        </p:nvGraphicFramePr>
        <p:xfrm>
          <a:off x="1115616" y="188640"/>
          <a:ext cx="7008440" cy="613447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232248"/>
                <a:gridCol w="4776192"/>
              </a:tblGrid>
              <a:tr h="511206">
                <a:tc>
                  <a:txBody>
                    <a:bodyPr/>
                    <a:lstStyle/>
                    <a:p>
                      <a:r>
                        <a:rPr lang="it-IT" sz="2400" dirty="0" err="1" smtClean="0"/>
                        <a:t>Magnitude</a:t>
                      </a:r>
                      <a:r>
                        <a:rPr lang="it-IT" sz="2400" dirty="0" smtClean="0"/>
                        <a:t> </a:t>
                      </a:r>
                      <a:r>
                        <a:rPr lang="it-IT" sz="2400" dirty="0" err="1" smtClean="0"/>
                        <a:t>Mw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err="1" smtClean="0"/>
                        <a:t>Rupture</a:t>
                      </a:r>
                      <a:r>
                        <a:rPr lang="it-IT" sz="2400" dirty="0" smtClean="0"/>
                        <a:t> area            </a:t>
                      </a:r>
                      <a:r>
                        <a:rPr lang="it-IT" sz="2400" baseline="0" dirty="0" smtClean="0"/>
                        <a:t> </a:t>
                      </a:r>
                      <a:r>
                        <a:rPr lang="it-IT" sz="2400" dirty="0" err="1" smtClean="0"/>
                        <a:t>Frequency</a:t>
                      </a:r>
                      <a:endParaRPr lang="it-IT" sz="24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- 1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10 m</a:t>
                      </a:r>
                      <a:r>
                        <a:rPr lang="it-IT" sz="2400" baseline="30000" dirty="0" smtClean="0"/>
                        <a:t>2                                  </a:t>
                      </a:r>
                      <a:r>
                        <a:rPr lang="it-IT" sz="2400" dirty="0" smtClean="0"/>
                        <a:t>1.300.000.000</a:t>
                      </a:r>
                      <a:r>
                        <a:rPr lang="it-IT" sz="2400" baseline="30000" dirty="0" smtClean="0"/>
                        <a:t>               </a:t>
                      </a:r>
                      <a:endParaRPr lang="it-IT" sz="2400" baseline="30000" dirty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0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100 m</a:t>
                      </a:r>
                      <a:r>
                        <a:rPr lang="it-IT" sz="2400" baseline="30000" dirty="0" smtClean="0"/>
                        <a:t>2                                </a:t>
                      </a:r>
                      <a:r>
                        <a:rPr lang="it-IT" sz="2400" dirty="0" smtClean="0"/>
                        <a:t>130.000.000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1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1.000 m</a:t>
                      </a:r>
                      <a:r>
                        <a:rPr lang="it-IT" sz="2400" baseline="30000" dirty="0" smtClean="0"/>
                        <a:t>2                            </a:t>
                      </a:r>
                      <a:r>
                        <a:rPr lang="it-IT" sz="2400" dirty="0" smtClean="0"/>
                        <a:t>13.000.000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2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10.000 m</a:t>
                      </a:r>
                      <a:r>
                        <a:rPr lang="it-IT" sz="2400" baseline="30000" dirty="0" smtClean="0"/>
                        <a:t>2                          </a:t>
                      </a:r>
                      <a:r>
                        <a:rPr lang="it-IT" sz="2400" dirty="0" smtClean="0"/>
                        <a:t>1.300.000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3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100.000 m</a:t>
                      </a:r>
                      <a:r>
                        <a:rPr lang="it-IT" sz="2400" baseline="30000" dirty="0" smtClean="0"/>
                        <a:t>2                        </a:t>
                      </a:r>
                      <a:r>
                        <a:rPr lang="it-IT" sz="2400" dirty="0" smtClean="0"/>
                        <a:t>130.000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4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 km</a:t>
                      </a:r>
                      <a:r>
                        <a:rPr lang="it-IT" sz="2400" baseline="30000" dirty="0" smtClean="0"/>
                        <a:t>2                                         </a:t>
                      </a:r>
                      <a:r>
                        <a:rPr lang="it-IT" sz="2400" dirty="0" smtClean="0"/>
                        <a:t>13.000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5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 km</a:t>
                      </a:r>
                      <a:r>
                        <a:rPr lang="it-IT" sz="2400" baseline="30000" dirty="0" smtClean="0"/>
                        <a:t>2                                        </a:t>
                      </a:r>
                      <a:r>
                        <a:rPr lang="it-IT" sz="2400" dirty="0" smtClean="0"/>
                        <a:t>1300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6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100 km</a:t>
                      </a:r>
                      <a:r>
                        <a:rPr lang="it-IT" sz="2400" baseline="30000" dirty="0" smtClean="0"/>
                        <a:t>2                                      </a:t>
                      </a:r>
                      <a:r>
                        <a:rPr lang="it-IT" sz="2400" dirty="0" smtClean="0"/>
                        <a:t>130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7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1000 km</a:t>
                      </a:r>
                      <a:r>
                        <a:rPr lang="it-IT" sz="2400" baseline="30000" dirty="0" smtClean="0"/>
                        <a:t>2                                    </a:t>
                      </a:r>
                      <a:r>
                        <a:rPr lang="it-IT" sz="2400" dirty="0" smtClean="0"/>
                        <a:t>15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8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10.000 km</a:t>
                      </a:r>
                      <a:r>
                        <a:rPr lang="it-IT" sz="2400" baseline="30000" dirty="0" smtClean="0"/>
                        <a:t>2                                </a:t>
                      </a:r>
                      <a:r>
                        <a:rPr lang="it-IT" sz="2400" dirty="0" smtClean="0"/>
                        <a:t>1</a:t>
                      </a:r>
                      <a:r>
                        <a:rPr lang="it-IT" sz="2400" baseline="30000" dirty="0" smtClean="0"/>
                        <a:t> </a:t>
                      </a:r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9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/>
                        <a:t>100.000 km</a:t>
                      </a:r>
                      <a:r>
                        <a:rPr lang="it-IT" sz="2400" baseline="30000" dirty="0" smtClean="0"/>
                        <a:t>2                            </a:t>
                      </a:r>
                      <a:r>
                        <a:rPr lang="it-IT" sz="2400" dirty="0" smtClean="0"/>
                        <a:t>0,1</a:t>
                      </a:r>
                      <a:endParaRPr lang="it-IT" sz="2400" baseline="300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1135573" y="6453336"/>
            <a:ext cx="7036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Superficie di rottura e frequenza dei terremoti ogni anno nel mondo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 spd="med" advClick="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taly_Faults_Earthquakes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7864" y="0"/>
            <a:ext cx="5003800" cy="685800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64110" y="5877272"/>
            <a:ext cx="26356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In Italia avvengono oltre </a:t>
            </a:r>
          </a:p>
          <a:p>
            <a:r>
              <a:rPr lang="it-IT" dirty="0" smtClean="0"/>
              <a:t>10.000 terremoti l’anno</a:t>
            </a:r>
          </a:p>
          <a:p>
            <a:r>
              <a:rPr lang="it-IT" dirty="0" smtClean="0"/>
              <a:t>(dati INGV)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846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12562</TotalTime>
  <Words>1964</Words>
  <Application>Microsoft Macintosh PowerPoint</Application>
  <PresentationFormat>Presentazione su schermo (4:3)</PresentationFormat>
  <Paragraphs>347</Paragraphs>
  <Slides>59</Slides>
  <Notes>12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59</vt:i4>
      </vt:variant>
    </vt:vector>
  </HeadingPairs>
  <TitlesOfParts>
    <vt:vector size="60" baseType="lpstr">
      <vt:lpstr>Tema di Office</vt:lpstr>
      <vt:lpstr>Terremoti nel Veneto Passato e Futuro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Emilia earthquake - May 2012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università sapienza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carlo</dc:creator>
  <cp:lastModifiedBy>MacBookPro Carlo Doglioni</cp:lastModifiedBy>
  <cp:revision>861</cp:revision>
  <dcterms:created xsi:type="dcterms:W3CDTF">2012-03-15T06:45:18Z</dcterms:created>
  <dcterms:modified xsi:type="dcterms:W3CDTF">2015-01-25T21:39:26Z</dcterms:modified>
</cp:coreProperties>
</file>